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handoutMasterIdLst>
    <p:handoutMasterId r:id="rId39"/>
  </p:handoutMasterIdLst>
  <p:sldIdLst>
    <p:sldId id="292" r:id="rId2"/>
    <p:sldId id="264" r:id="rId3"/>
    <p:sldId id="291" r:id="rId4"/>
    <p:sldId id="281" r:id="rId5"/>
    <p:sldId id="286" r:id="rId6"/>
    <p:sldId id="307" r:id="rId7"/>
    <p:sldId id="287" r:id="rId8"/>
    <p:sldId id="305" r:id="rId9"/>
    <p:sldId id="280" r:id="rId10"/>
    <p:sldId id="283" r:id="rId11"/>
    <p:sldId id="262" r:id="rId12"/>
    <p:sldId id="274" r:id="rId13"/>
    <p:sldId id="295" r:id="rId14"/>
    <p:sldId id="294" r:id="rId15"/>
    <p:sldId id="299" r:id="rId16"/>
    <p:sldId id="300" r:id="rId17"/>
    <p:sldId id="302" r:id="rId18"/>
    <p:sldId id="301" r:id="rId19"/>
    <p:sldId id="257" r:id="rId20"/>
    <p:sldId id="276" r:id="rId21"/>
    <p:sldId id="265" r:id="rId22"/>
    <p:sldId id="277" r:id="rId23"/>
    <p:sldId id="266" r:id="rId24"/>
    <p:sldId id="271" r:id="rId25"/>
    <p:sldId id="269" r:id="rId26"/>
    <p:sldId id="278" r:id="rId27"/>
    <p:sldId id="310" r:id="rId28"/>
    <p:sldId id="279" r:id="rId29"/>
    <p:sldId id="282" r:id="rId30"/>
    <p:sldId id="289" r:id="rId31"/>
    <p:sldId id="275" r:id="rId32"/>
    <p:sldId id="285" r:id="rId33"/>
    <p:sldId id="297" r:id="rId34"/>
    <p:sldId id="298" r:id="rId35"/>
    <p:sldId id="303" r:id="rId36"/>
    <p:sldId id="304" r:id="rId37"/>
  </p:sldIdLst>
  <p:sldSz cx="9144000" cy="6858000" type="screen4x3"/>
  <p:notesSz cx="7104063" cy="10234613"/>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5A74"/>
    <a:srgbClr val="FFDB55"/>
    <a:srgbClr val="69365C"/>
    <a:srgbClr val="7EC65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3079202" cy="512304"/>
          </a:xfrm>
          <a:prstGeom prst="rect">
            <a:avLst/>
          </a:prstGeom>
        </p:spPr>
        <p:txBody>
          <a:bodyPr vert="horz" lIns="94787" tIns="47393" rIns="94787" bIns="47393" rtlCol="0"/>
          <a:lstStyle>
            <a:lvl1pPr algn="l">
              <a:defRPr sz="1200"/>
            </a:lvl1pPr>
          </a:lstStyle>
          <a:p>
            <a:endParaRPr lang="de-DE"/>
          </a:p>
        </p:txBody>
      </p:sp>
      <p:sp>
        <p:nvSpPr>
          <p:cNvPr id="3" name="Datumsplatzhalter 2"/>
          <p:cNvSpPr>
            <a:spLocks noGrp="1"/>
          </p:cNvSpPr>
          <p:nvPr>
            <p:ph type="dt" sz="quarter" idx="1"/>
          </p:nvPr>
        </p:nvSpPr>
        <p:spPr>
          <a:xfrm>
            <a:off x="4023203" y="0"/>
            <a:ext cx="3079202" cy="512304"/>
          </a:xfrm>
          <a:prstGeom prst="rect">
            <a:avLst/>
          </a:prstGeom>
        </p:spPr>
        <p:txBody>
          <a:bodyPr vert="horz" lIns="94787" tIns="47393" rIns="94787" bIns="47393" rtlCol="0"/>
          <a:lstStyle>
            <a:lvl1pPr algn="r">
              <a:defRPr sz="1200"/>
            </a:lvl1pPr>
          </a:lstStyle>
          <a:p>
            <a:fld id="{46CE0A16-FACB-4980-A4B5-AA5B963D3A97}" type="datetimeFigureOut">
              <a:rPr lang="de-DE" smtClean="0"/>
              <a:t>27.04.2021</a:t>
            </a:fld>
            <a:endParaRPr lang="de-DE"/>
          </a:p>
        </p:txBody>
      </p:sp>
      <p:sp>
        <p:nvSpPr>
          <p:cNvPr id="4" name="Fußzeilenplatzhalter 3"/>
          <p:cNvSpPr>
            <a:spLocks noGrp="1"/>
          </p:cNvSpPr>
          <p:nvPr>
            <p:ph type="ftr" sz="quarter" idx="2"/>
          </p:nvPr>
        </p:nvSpPr>
        <p:spPr>
          <a:xfrm>
            <a:off x="0" y="9720674"/>
            <a:ext cx="3079202" cy="512303"/>
          </a:xfrm>
          <a:prstGeom prst="rect">
            <a:avLst/>
          </a:prstGeom>
        </p:spPr>
        <p:txBody>
          <a:bodyPr vert="horz" lIns="94787" tIns="47393" rIns="94787" bIns="47393" rtlCol="0" anchor="b"/>
          <a:lstStyle>
            <a:lvl1pPr algn="l">
              <a:defRPr sz="1200"/>
            </a:lvl1pPr>
          </a:lstStyle>
          <a:p>
            <a:endParaRPr lang="de-DE"/>
          </a:p>
        </p:txBody>
      </p:sp>
      <p:sp>
        <p:nvSpPr>
          <p:cNvPr id="5" name="Foliennummernplatzhalter 4"/>
          <p:cNvSpPr>
            <a:spLocks noGrp="1"/>
          </p:cNvSpPr>
          <p:nvPr>
            <p:ph type="sldNum" sz="quarter" idx="3"/>
          </p:nvPr>
        </p:nvSpPr>
        <p:spPr>
          <a:xfrm>
            <a:off x="4023203" y="9720674"/>
            <a:ext cx="3079202" cy="512303"/>
          </a:xfrm>
          <a:prstGeom prst="rect">
            <a:avLst/>
          </a:prstGeom>
        </p:spPr>
        <p:txBody>
          <a:bodyPr vert="horz" lIns="94787" tIns="47393" rIns="94787" bIns="47393" rtlCol="0" anchor="b"/>
          <a:lstStyle>
            <a:lvl1pPr algn="r">
              <a:defRPr sz="1200"/>
            </a:lvl1pPr>
          </a:lstStyle>
          <a:p>
            <a:fld id="{43EB7CBA-4E7F-4569-BCFF-D76696B5CBB8}" type="slidenum">
              <a:rPr lang="de-DE" smtClean="0"/>
              <a:t>‹Nr.›</a:t>
            </a:fld>
            <a:endParaRPr lang="de-DE"/>
          </a:p>
        </p:txBody>
      </p:sp>
    </p:spTree>
    <p:extLst>
      <p:ext uri="{BB962C8B-B14F-4D97-AF65-F5344CB8AC3E}">
        <p14:creationId xmlns:p14="http://schemas.microsoft.com/office/powerpoint/2010/main" val="26044784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3078163" cy="511175"/>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4024313" y="0"/>
            <a:ext cx="3078162" cy="511175"/>
          </a:xfrm>
          <a:prstGeom prst="rect">
            <a:avLst/>
          </a:prstGeom>
        </p:spPr>
        <p:txBody>
          <a:bodyPr vert="horz" lIns="91440" tIns="45720" rIns="91440" bIns="45720" rtlCol="0"/>
          <a:lstStyle>
            <a:lvl1pPr algn="r">
              <a:defRPr sz="1200"/>
            </a:lvl1pPr>
          </a:lstStyle>
          <a:p>
            <a:fld id="{214696FD-C25A-4AD6-9967-1AD0F0B76A69}" type="datetimeFigureOut">
              <a:rPr lang="de-DE" smtClean="0"/>
              <a:t>27.04.2021</a:t>
            </a:fld>
            <a:endParaRPr lang="de-DE"/>
          </a:p>
        </p:txBody>
      </p:sp>
      <p:sp>
        <p:nvSpPr>
          <p:cNvPr id="4" name="Folienbildplatzhalter 3"/>
          <p:cNvSpPr>
            <a:spLocks noGrp="1" noRot="1" noChangeAspect="1"/>
          </p:cNvSpPr>
          <p:nvPr>
            <p:ph type="sldImg" idx="2"/>
          </p:nvPr>
        </p:nvSpPr>
        <p:spPr>
          <a:xfrm>
            <a:off x="995363" y="768350"/>
            <a:ext cx="5113337" cy="3836988"/>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711200" y="4860925"/>
            <a:ext cx="5683250" cy="4605338"/>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9721850"/>
            <a:ext cx="3078163" cy="511175"/>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4024313" y="9721850"/>
            <a:ext cx="3078162" cy="511175"/>
          </a:xfrm>
          <a:prstGeom prst="rect">
            <a:avLst/>
          </a:prstGeom>
        </p:spPr>
        <p:txBody>
          <a:bodyPr vert="horz" lIns="91440" tIns="45720" rIns="91440" bIns="45720" rtlCol="0" anchor="b"/>
          <a:lstStyle>
            <a:lvl1pPr algn="r">
              <a:defRPr sz="1200"/>
            </a:lvl1pPr>
          </a:lstStyle>
          <a:p>
            <a:fld id="{A779D526-9F82-4842-B6E8-12F330254FD1}" type="slidenum">
              <a:rPr lang="de-DE" smtClean="0"/>
              <a:t>‹Nr.›</a:t>
            </a:fld>
            <a:endParaRPr lang="de-DE"/>
          </a:p>
        </p:txBody>
      </p:sp>
    </p:spTree>
    <p:extLst>
      <p:ext uri="{BB962C8B-B14F-4D97-AF65-F5344CB8AC3E}">
        <p14:creationId xmlns:p14="http://schemas.microsoft.com/office/powerpoint/2010/main" val="16674427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779D526-9F82-4842-B6E8-12F330254FD1}" type="slidenum">
              <a:rPr lang="de-DE" smtClean="0"/>
              <a:t>31</a:t>
            </a:fld>
            <a:endParaRPr lang="de-DE"/>
          </a:p>
        </p:txBody>
      </p:sp>
    </p:spTree>
    <p:extLst>
      <p:ext uri="{BB962C8B-B14F-4D97-AF65-F5344CB8AC3E}">
        <p14:creationId xmlns:p14="http://schemas.microsoft.com/office/powerpoint/2010/main" val="21293721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63FA4D15-74A1-417D-8A68-C924691531B4}" type="datetimeFigureOut">
              <a:rPr lang="de-DE" smtClean="0"/>
              <a:t>27.04.2021</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C4DB4DF2-A116-4DFC-BBD7-921A257EA8C6}" type="slidenum">
              <a:rPr lang="de-DE" smtClean="0"/>
              <a:t>‹Nr.›</a:t>
            </a:fld>
            <a:endParaRPr lang="de-DE"/>
          </a:p>
        </p:txBody>
      </p:sp>
    </p:spTree>
    <p:extLst>
      <p:ext uri="{BB962C8B-B14F-4D97-AF65-F5344CB8AC3E}">
        <p14:creationId xmlns:p14="http://schemas.microsoft.com/office/powerpoint/2010/main" val="37402853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63FA4D15-74A1-417D-8A68-C924691531B4}" type="datetimeFigureOut">
              <a:rPr lang="de-DE" smtClean="0"/>
              <a:t>27.04.2021</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C4DB4DF2-A116-4DFC-BBD7-921A257EA8C6}" type="slidenum">
              <a:rPr lang="de-DE" smtClean="0"/>
              <a:t>‹Nr.›</a:t>
            </a:fld>
            <a:endParaRPr lang="de-DE"/>
          </a:p>
        </p:txBody>
      </p:sp>
    </p:spTree>
    <p:extLst>
      <p:ext uri="{BB962C8B-B14F-4D97-AF65-F5344CB8AC3E}">
        <p14:creationId xmlns:p14="http://schemas.microsoft.com/office/powerpoint/2010/main" val="36793487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63FA4D15-74A1-417D-8A68-C924691531B4}" type="datetimeFigureOut">
              <a:rPr lang="de-DE" smtClean="0"/>
              <a:t>27.04.2021</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C4DB4DF2-A116-4DFC-BBD7-921A257EA8C6}" type="slidenum">
              <a:rPr lang="de-DE" smtClean="0"/>
              <a:t>‹Nr.›</a:t>
            </a:fld>
            <a:endParaRPr lang="de-DE"/>
          </a:p>
        </p:txBody>
      </p:sp>
    </p:spTree>
    <p:extLst>
      <p:ext uri="{BB962C8B-B14F-4D97-AF65-F5344CB8AC3E}">
        <p14:creationId xmlns:p14="http://schemas.microsoft.com/office/powerpoint/2010/main" val="23068160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63FA4D15-74A1-417D-8A68-C924691531B4}" type="datetimeFigureOut">
              <a:rPr lang="de-DE" smtClean="0"/>
              <a:t>27.04.2021</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C4DB4DF2-A116-4DFC-BBD7-921A257EA8C6}" type="slidenum">
              <a:rPr lang="de-DE" smtClean="0"/>
              <a:t>‹Nr.›</a:t>
            </a:fld>
            <a:endParaRPr lang="de-DE"/>
          </a:p>
        </p:txBody>
      </p:sp>
    </p:spTree>
    <p:extLst>
      <p:ext uri="{BB962C8B-B14F-4D97-AF65-F5344CB8AC3E}">
        <p14:creationId xmlns:p14="http://schemas.microsoft.com/office/powerpoint/2010/main" val="35226537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fld id="{63FA4D15-74A1-417D-8A68-C924691531B4}" type="datetimeFigureOut">
              <a:rPr lang="de-DE" smtClean="0"/>
              <a:t>27.04.2021</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C4DB4DF2-A116-4DFC-BBD7-921A257EA8C6}" type="slidenum">
              <a:rPr lang="de-DE" smtClean="0"/>
              <a:t>‹Nr.›</a:t>
            </a:fld>
            <a:endParaRPr lang="de-DE"/>
          </a:p>
        </p:txBody>
      </p:sp>
    </p:spTree>
    <p:extLst>
      <p:ext uri="{BB962C8B-B14F-4D97-AF65-F5344CB8AC3E}">
        <p14:creationId xmlns:p14="http://schemas.microsoft.com/office/powerpoint/2010/main" val="1117281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63FA4D15-74A1-417D-8A68-C924691531B4}" type="datetimeFigureOut">
              <a:rPr lang="de-DE" smtClean="0"/>
              <a:t>27.04.2021</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C4DB4DF2-A116-4DFC-BBD7-921A257EA8C6}" type="slidenum">
              <a:rPr lang="de-DE" smtClean="0"/>
              <a:t>‹Nr.›</a:t>
            </a:fld>
            <a:endParaRPr lang="de-DE"/>
          </a:p>
        </p:txBody>
      </p:sp>
    </p:spTree>
    <p:extLst>
      <p:ext uri="{BB962C8B-B14F-4D97-AF65-F5344CB8AC3E}">
        <p14:creationId xmlns:p14="http://schemas.microsoft.com/office/powerpoint/2010/main" val="18533542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63FA4D15-74A1-417D-8A68-C924691531B4}" type="datetimeFigureOut">
              <a:rPr lang="de-DE" smtClean="0"/>
              <a:t>27.04.2021</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C4DB4DF2-A116-4DFC-BBD7-921A257EA8C6}" type="slidenum">
              <a:rPr lang="de-DE" smtClean="0"/>
              <a:t>‹Nr.›</a:t>
            </a:fld>
            <a:endParaRPr lang="de-DE"/>
          </a:p>
        </p:txBody>
      </p:sp>
    </p:spTree>
    <p:extLst>
      <p:ext uri="{BB962C8B-B14F-4D97-AF65-F5344CB8AC3E}">
        <p14:creationId xmlns:p14="http://schemas.microsoft.com/office/powerpoint/2010/main" val="34036300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63FA4D15-74A1-417D-8A68-C924691531B4}" type="datetimeFigureOut">
              <a:rPr lang="de-DE" smtClean="0"/>
              <a:t>27.04.2021</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C4DB4DF2-A116-4DFC-BBD7-921A257EA8C6}" type="slidenum">
              <a:rPr lang="de-DE" smtClean="0"/>
              <a:t>‹Nr.›</a:t>
            </a:fld>
            <a:endParaRPr lang="de-DE"/>
          </a:p>
        </p:txBody>
      </p:sp>
    </p:spTree>
    <p:extLst>
      <p:ext uri="{BB962C8B-B14F-4D97-AF65-F5344CB8AC3E}">
        <p14:creationId xmlns:p14="http://schemas.microsoft.com/office/powerpoint/2010/main" val="23478905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63FA4D15-74A1-417D-8A68-C924691531B4}" type="datetimeFigureOut">
              <a:rPr lang="de-DE" smtClean="0"/>
              <a:t>27.04.2021</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C4DB4DF2-A116-4DFC-BBD7-921A257EA8C6}" type="slidenum">
              <a:rPr lang="de-DE" smtClean="0"/>
              <a:t>‹Nr.›</a:t>
            </a:fld>
            <a:endParaRPr lang="de-DE"/>
          </a:p>
        </p:txBody>
      </p:sp>
    </p:spTree>
    <p:extLst>
      <p:ext uri="{BB962C8B-B14F-4D97-AF65-F5344CB8AC3E}">
        <p14:creationId xmlns:p14="http://schemas.microsoft.com/office/powerpoint/2010/main" val="1091846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4"/>
          <p:cNvSpPr>
            <a:spLocks noGrp="1"/>
          </p:cNvSpPr>
          <p:nvPr>
            <p:ph type="dt" sz="half" idx="10"/>
          </p:nvPr>
        </p:nvSpPr>
        <p:spPr/>
        <p:txBody>
          <a:bodyPr/>
          <a:lstStyle/>
          <a:p>
            <a:fld id="{63FA4D15-74A1-417D-8A68-C924691531B4}" type="datetimeFigureOut">
              <a:rPr lang="de-DE" smtClean="0"/>
              <a:t>27.04.2021</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C4DB4DF2-A116-4DFC-BBD7-921A257EA8C6}" type="slidenum">
              <a:rPr lang="de-DE" smtClean="0"/>
              <a:t>‹Nr.›</a:t>
            </a:fld>
            <a:endParaRPr lang="de-DE"/>
          </a:p>
        </p:txBody>
      </p:sp>
    </p:spTree>
    <p:extLst>
      <p:ext uri="{BB962C8B-B14F-4D97-AF65-F5344CB8AC3E}">
        <p14:creationId xmlns:p14="http://schemas.microsoft.com/office/powerpoint/2010/main" val="13251464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4"/>
          <p:cNvSpPr>
            <a:spLocks noGrp="1"/>
          </p:cNvSpPr>
          <p:nvPr>
            <p:ph type="dt" sz="half" idx="10"/>
          </p:nvPr>
        </p:nvSpPr>
        <p:spPr/>
        <p:txBody>
          <a:bodyPr/>
          <a:lstStyle/>
          <a:p>
            <a:fld id="{63FA4D15-74A1-417D-8A68-C924691531B4}" type="datetimeFigureOut">
              <a:rPr lang="de-DE" smtClean="0"/>
              <a:t>27.04.2021</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C4DB4DF2-A116-4DFC-BBD7-921A257EA8C6}" type="slidenum">
              <a:rPr lang="de-DE" smtClean="0"/>
              <a:t>‹Nr.›</a:t>
            </a:fld>
            <a:endParaRPr lang="de-DE"/>
          </a:p>
        </p:txBody>
      </p:sp>
    </p:spTree>
    <p:extLst>
      <p:ext uri="{BB962C8B-B14F-4D97-AF65-F5344CB8AC3E}">
        <p14:creationId xmlns:p14="http://schemas.microsoft.com/office/powerpoint/2010/main" val="4461790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FA4D15-74A1-417D-8A68-C924691531B4}" type="datetimeFigureOut">
              <a:rPr lang="de-DE" smtClean="0"/>
              <a:t>27.04.2021</a:t>
            </a:fld>
            <a:endParaRPr lang="de-DE"/>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DB4DF2-A116-4DFC-BBD7-921A257EA8C6}" type="slidenum">
              <a:rPr lang="de-DE" smtClean="0"/>
              <a:t>‹Nr.›</a:t>
            </a:fld>
            <a:endParaRPr lang="de-DE"/>
          </a:p>
        </p:txBody>
      </p:sp>
    </p:spTree>
    <p:extLst>
      <p:ext uri="{BB962C8B-B14F-4D97-AF65-F5344CB8AC3E}">
        <p14:creationId xmlns:p14="http://schemas.microsoft.com/office/powerpoint/2010/main" val="28648519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jba-region-trier.de/" TargetMode="Externa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rotWithShape="1">
          <a:blip r:embed="rId2" cstate="print">
            <a:extLst>
              <a:ext uri="{28A0092B-C50C-407E-A947-70E740481C1C}">
                <a14:useLocalDpi xmlns:a14="http://schemas.microsoft.com/office/drawing/2010/main" val="0"/>
              </a:ext>
            </a:extLst>
          </a:blip>
          <a:srcRect t="3750" r="5521" b="4690"/>
          <a:stretch/>
        </p:blipFill>
        <p:spPr>
          <a:xfrm>
            <a:off x="251520" y="188640"/>
            <a:ext cx="8639175" cy="6279202"/>
          </a:xfrm>
          <a:prstGeom prst="rect">
            <a:avLst/>
          </a:prstGeom>
        </p:spPr>
      </p:pic>
      <p:sp>
        <p:nvSpPr>
          <p:cNvPr id="5" name="Rechteck 4"/>
          <p:cNvSpPr/>
          <p:nvPr/>
        </p:nvSpPr>
        <p:spPr>
          <a:xfrm>
            <a:off x="184845" y="6519554"/>
            <a:ext cx="7704856" cy="230832"/>
          </a:xfrm>
          <a:prstGeom prst="rect">
            <a:avLst/>
          </a:prstGeom>
        </p:spPr>
        <p:txBody>
          <a:bodyPr wrap="square">
            <a:spAutoFit/>
          </a:bodyPr>
          <a:lstStyle/>
          <a:p>
            <a:r>
              <a:rPr lang="de-DE" sz="900" dirty="0" smtClean="0"/>
              <a:t>Bildquelle: Projekt Knotenpunkte für Grundbildung  </a:t>
            </a:r>
            <a:endParaRPr lang="de-DE" sz="900" dirty="0"/>
          </a:p>
        </p:txBody>
      </p:sp>
      <p:sp>
        <p:nvSpPr>
          <p:cNvPr id="6" name="Pfeil nach rechts 5"/>
          <p:cNvSpPr/>
          <p:nvPr/>
        </p:nvSpPr>
        <p:spPr>
          <a:xfrm rot="19896632">
            <a:off x="1325761" y="5702596"/>
            <a:ext cx="1177738" cy="576064"/>
          </a:xfrm>
          <a:prstGeom prst="rightArrow">
            <a:avLst/>
          </a:prstGeom>
          <a:solidFill>
            <a:srgbClr val="FFDB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0341302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bgerundetes Rechteck 3"/>
          <p:cNvSpPr/>
          <p:nvPr/>
        </p:nvSpPr>
        <p:spPr>
          <a:xfrm>
            <a:off x="10667" y="-1"/>
            <a:ext cx="9133334" cy="630932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r>
              <a:rPr lang="de-DE" sz="2800" b="1" dirty="0" smtClean="0">
                <a:solidFill>
                  <a:schemeClr val="tx1"/>
                </a:solidFill>
              </a:rPr>
              <a:t>SEKIS – </a:t>
            </a:r>
          </a:p>
          <a:p>
            <a:pPr algn="just">
              <a:lnSpc>
                <a:spcPts val="3300"/>
              </a:lnSpc>
            </a:pPr>
            <a:r>
              <a:rPr lang="de-DE" sz="2800" b="1" dirty="0" smtClean="0">
                <a:solidFill>
                  <a:schemeClr val="tx1"/>
                </a:solidFill>
              </a:rPr>
              <a:t>Selbsthilfe  Kontakt- und Informationsstelle Trier</a:t>
            </a:r>
          </a:p>
          <a:p>
            <a:pPr algn="just">
              <a:lnSpc>
                <a:spcPts val="3300"/>
              </a:lnSpc>
            </a:pPr>
            <a:endParaRPr lang="de-DE" sz="2200" dirty="0">
              <a:solidFill>
                <a:schemeClr val="tx1"/>
              </a:solidFill>
            </a:endParaRPr>
          </a:p>
          <a:p>
            <a:pPr algn="just">
              <a:lnSpc>
                <a:spcPts val="3300"/>
              </a:lnSpc>
            </a:pPr>
            <a:r>
              <a:rPr lang="de-DE" sz="2200" dirty="0" smtClean="0">
                <a:solidFill>
                  <a:schemeClr val="tx1"/>
                </a:solidFill>
              </a:rPr>
              <a:t>Die SEKIS helfen Dir, wenn Du:</a:t>
            </a:r>
          </a:p>
          <a:p>
            <a:pPr marL="342900" indent="-342900" algn="just">
              <a:lnSpc>
                <a:spcPts val="3300"/>
              </a:lnSpc>
              <a:buClr>
                <a:srgbClr val="EC5A74"/>
              </a:buClr>
              <a:buFont typeface="Calibri" panose="020F0502020204030204" pitchFamily="34" charset="0"/>
              <a:buChar char="•"/>
            </a:pPr>
            <a:r>
              <a:rPr lang="de-DE" sz="2200" dirty="0">
                <a:solidFill>
                  <a:schemeClr val="tx1"/>
                </a:solidFill>
              </a:rPr>
              <a:t>Eine Selbsthilfegruppe suchst</a:t>
            </a:r>
          </a:p>
          <a:p>
            <a:pPr marL="342900" indent="-342900" algn="just">
              <a:lnSpc>
                <a:spcPts val="3300"/>
              </a:lnSpc>
              <a:buClr>
                <a:srgbClr val="EC5A74"/>
              </a:buClr>
              <a:buFont typeface="Calibri" panose="020F0502020204030204" pitchFamily="34" charset="0"/>
              <a:buChar char="•"/>
            </a:pPr>
            <a:r>
              <a:rPr lang="de-DE" sz="2200" dirty="0">
                <a:solidFill>
                  <a:schemeClr val="tx1"/>
                </a:solidFill>
              </a:rPr>
              <a:t>Eine Gruppe gründen möchtest</a:t>
            </a:r>
          </a:p>
          <a:p>
            <a:pPr marL="342900" indent="-342900" algn="just">
              <a:lnSpc>
                <a:spcPts val="3300"/>
              </a:lnSpc>
              <a:buClr>
                <a:srgbClr val="EC5A74"/>
              </a:buClr>
              <a:buFont typeface="Calibri" panose="020F0502020204030204" pitchFamily="34" charset="0"/>
              <a:buChar char="•"/>
            </a:pPr>
            <a:r>
              <a:rPr lang="de-DE" sz="2200" dirty="0">
                <a:solidFill>
                  <a:schemeClr val="tx1"/>
                </a:solidFill>
              </a:rPr>
              <a:t>An Veranstaltungen der SEKIS teilnehmen möchtest</a:t>
            </a:r>
          </a:p>
          <a:p>
            <a:pPr marL="342900" indent="-342900" algn="just">
              <a:lnSpc>
                <a:spcPts val="3300"/>
              </a:lnSpc>
              <a:buClr>
                <a:srgbClr val="EC5A74"/>
              </a:buClr>
              <a:buFont typeface="Calibri" panose="020F0502020204030204" pitchFamily="34" charset="0"/>
              <a:buChar char="•"/>
            </a:pPr>
            <a:r>
              <a:rPr lang="de-DE" sz="2200" dirty="0">
                <a:solidFill>
                  <a:schemeClr val="tx1"/>
                </a:solidFill>
              </a:rPr>
              <a:t>Dich über Selbsthilfe informieren möchtest</a:t>
            </a:r>
          </a:p>
          <a:p>
            <a:pPr algn="just">
              <a:lnSpc>
                <a:spcPts val="3300"/>
              </a:lnSpc>
            </a:pPr>
            <a:endParaRPr lang="de-DE" sz="2000" dirty="0" smtClean="0">
              <a:solidFill>
                <a:schemeClr val="tx1"/>
              </a:solidFill>
            </a:endParaRPr>
          </a:p>
          <a:p>
            <a:pPr algn="just">
              <a:lnSpc>
                <a:spcPts val="3300"/>
              </a:lnSpc>
            </a:pPr>
            <a:r>
              <a:rPr lang="de-DE" sz="2000" b="1" dirty="0" smtClean="0">
                <a:solidFill>
                  <a:schemeClr val="tx1"/>
                </a:solidFill>
              </a:rPr>
              <a:t>Telefonische </a:t>
            </a:r>
            <a:r>
              <a:rPr lang="de-DE" sz="2000" b="1" dirty="0">
                <a:solidFill>
                  <a:schemeClr val="tx1"/>
                </a:solidFill>
              </a:rPr>
              <a:t>Sprechzeiten</a:t>
            </a:r>
          </a:p>
          <a:p>
            <a:pPr algn="just">
              <a:lnSpc>
                <a:spcPts val="3300"/>
              </a:lnSpc>
            </a:pPr>
            <a:r>
              <a:rPr lang="de-DE" sz="2000" dirty="0" smtClean="0">
                <a:solidFill>
                  <a:schemeClr val="tx1"/>
                </a:solidFill>
              </a:rPr>
              <a:t>montags 9-12 </a:t>
            </a:r>
            <a:r>
              <a:rPr lang="de-DE" sz="2000" dirty="0">
                <a:solidFill>
                  <a:schemeClr val="tx1"/>
                </a:solidFill>
              </a:rPr>
              <a:t>Uhr und </a:t>
            </a:r>
            <a:r>
              <a:rPr lang="de-DE" sz="2000" dirty="0" smtClean="0">
                <a:solidFill>
                  <a:schemeClr val="tx1"/>
                </a:solidFill>
              </a:rPr>
              <a:t>16-19 Uhr </a:t>
            </a:r>
          </a:p>
          <a:p>
            <a:pPr algn="just">
              <a:lnSpc>
                <a:spcPts val="3300"/>
              </a:lnSpc>
            </a:pPr>
            <a:r>
              <a:rPr lang="de-DE" sz="2000" dirty="0" smtClean="0">
                <a:solidFill>
                  <a:schemeClr val="tx1"/>
                </a:solidFill>
              </a:rPr>
              <a:t>mittwochs 14 </a:t>
            </a:r>
            <a:r>
              <a:rPr lang="de-DE" sz="2000" dirty="0">
                <a:solidFill>
                  <a:schemeClr val="tx1"/>
                </a:solidFill>
              </a:rPr>
              <a:t>-</a:t>
            </a:r>
            <a:r>
              <a:rPr lang="de-DE" sz="2000" dirty="0" smtClean="0">
                <a:solidFill>
                  <a:schemeClr val="tx1"/>
                </a:solidFill>
              </a:rPr>
              <a:t>16 Uhr</a:t>
            </a:r>
          </a:p>
          <a:p>
            <a:pPr algn="just">
              <a:lnSpc>
                <a:spcPts val="3300"/>
              </a:lnSpc>
            </a:pPr>
            <a:r>
              <a:rPr lang="de-DE" sz="2000" dirty="0" smtClean="0">
                <a:solidFill>
                  <a:schemeClr val="tx1"/>
                </a:solidFill>
              </a:rPr>
              <a:t>donnerstags 9-12 Uhr</a:t>
            </a:r>
          </a:p>
          <a:p>
            <a:pPr algn="just">
              <a:lnSpc>
                <a:spcPts val="3300"/>
              </a:lnSpc>
            </a:pPr>
            <a:r>
              <a:rPr lang="de-DE" sz="2000" dirty="0" smtClean="0">
                <a:solidFill>
                  <a:schemeClr val="tx1"/>
                </a:solidFill>
              </a:rPr>
              <a:t>freitags 9-12 </a:t>
            </a:r>
            <a:r>
              <a:rPr lang="de-DE" sz="2000" dirty="0">
                <a:solidFill>
                  <a:schemeClr val="tx1"/>
                </a:solidFill>
              </a:rPr>
              <a:t>Uhr</a:t>
            </a:r>
          </a:p>
          <a:p>
            <a:pPr algn="just">
              <a:lnSpc>
                <a:spcPts val="3300"/>
              </a:lnSpc>
            </a:pPr>
            <a:r>
              <a:rPr lang="de-DE" sz="2500" dirty="0" smtClean="0">
                <a:solidFill>
                  <a:schemeClr val="tx1"/>
                </a:solidFill>
              </a:rPr>
              <a:t> </a:t>
            </a:r>
            <a:endParaRPr lang="de-DE" sz="2500"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r>
              <a:rPr lang="de-DE" sz="2800" b="1" dirty="0" smtClean="0">
                <a:solidFill>
                  <a:schemeClr val="tx1"/>
                </a:solidFill>
              </a:rPr>
              <a:t> </a:t>
            </a:r>
            <a:endParaRPr lang="de-DE" sz="2800" b="1" dirty="0">
              <a:solidFill>
                <a:schemeClr val="tx1"/>
              </a:solidFill>
            </a:endParaRPr>
          </a:p>
          <a:p>
            <a:pPr algn="just"/>
            <a:endParaRPr lang="de-DE" dirty="0">
              <a:solidFill>
                <a:schemeClr val="tx1"/>
              </a:solidFill>
            </a:endParaRPr>
          </a:p>
        </p:txBody>
      </p:sp>
      <p:sp>
        <p:nvSpPr>
          <p:cNvPr id="5" name="Rechteck 4"/>
          <p:cNvSpPr/>
          <p:nvPr/>
        </p:nvSpPr>
        <p:spPr>
          <a:xfrm>
            <a:off x="323528" y="6536377"/>
            <a:ext cx="5256584" cy="276999"/>
          </a:xfrm>
          <a:prstGeom prst="rect">
            <a:avLst/>
          </a:prstGeom>
        </p:spPr>
        <p:txBody>
          <a:bodyPr wrap="square">
            <a:spAutoFit/>
          </a:bodyPr>
          <a:lstStyle/>
          <a:p>
            <a:r>
              <a:rPr lang="de-DE" sz="1200" dirty="0" smtClean="0"/>
              <a:t>Textquelle: </a:t>
            </a:r>
            <a:r>
              <a:rPr lang="de-DE" sz="1200" dirty="0"/>
              <a:t>https://</a:t>
            </a:r>
            <a:r>
              <a:rPr lang="de-DE" sz="1200" dirty="0" smtClean="0"/>
              <a:t>www.selbsthilfe-rlp.de/sekis-trier/was-wir-tun, </a:t>
            </a:r>
            <a:r>
              <a:rPr lang="de-DE" sz="1200" dirty="0" smtClean="0">
                <a:cs typeface="Arial"/>
              </a:rPr>
              <a:t>[03.11.2020]</a:t>
            </a:r>
            <a:r>
              <a:rPr lang="de-DE" sz="1200" dirty="0" smtClean="0"/>
              <a:t>  </a:t>
            </a:r>
            <a:endParaRPr lang="de-DE" sz="1200" dirty="0"/>
          </a:p>
        </p:txBody>
      </p:sp>
      <p:sp>
        <p:nvSpPr>
          <p:cNvPr id="6" name="Abgerundetes Rechteck 5"/>
          <p:cNvSpPr/>
          <p:nvPr/>
        </p:nvSpPr>
        <p:spPr>
          <a:xfrm>
            <a:off x="5580112" y="5153881"/>
            <a:ext cx="3384376" cy="1362196"/>
          </a:xfrm>
          <a:prstGeom prst="roundRect">
            <a:avLst/>
          </a:prstGeom>
          <a:noFill/>
          <a:ln w="28575">
            <a:solidFill>
              <a:srgbClr val="EC5A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3300"/>
              </a:lnSpc>
            </a:pPr>
            <a:r>
              <a:rPr lang="de-DE" sz="2800" b="1" dirty="0">
                <a:solidFill>
                  <a:prstClr val="black"/>
                </a:solidFill>
              </a:rPr>
              <a:t>Gartenfeldstraße 22 54295 Trier</a:t>
            </a:r>
          </a:p>
          <a:p>
            <a:pPr>
              <a:lnSpc>
                <a:spcPts val="3300"/>
              </a:lnSpc>
            </a:pPr>
            <a:r>
              <a:rPr lang="de-DE" sz="2800" b="1" dirty="0">
                <a:solidFill>
                  <a:prstClr val="black"/>
                </a:solidFill>
              </a:rPr>
              <a:t>Tel.: 0651/ 141180</a:t>
            </a:r>
          </a:p>
        </p:txBody>
      </p:sp>
      <p:pic>
        <p:nvPicPr>
          <p:cNvPr id="7" name="Picture 4" descr="G:\43\43APAG\01 Projekt Knotenpunkte 2018-2021\09 Öffentlichkeitsarbeit\Layout_Materialien Textgestaltung\NEUMANN-DESIGN-Knotenpunkte-Detail-Porta-im-Kreis-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8424" y="188641"/>
            <a:ext cx="576064" cy="576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991062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bgerundetes Rechteck 5"/>
          <p:cNvSpPr/>
          <p:nvPr/>
        </p:nvSpPr>
        <p:spPr>
          <a:xfrm>
            <a:off x="551936" y="6279916"/>
            <a:ext cx="3588016" cy="31743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900" dirty="0" smtClean="0">
                <a:solidFill>
                  <a:schemeClr val="tx1"/>
                </a:solidFill>
              </a:rPr>
              <a:t>Bildquelle: Projekt Knotenpunkte für Grundbildung</a:t>
            </a:r>
            <a:endParaRPr lang="de-DE" sz="900" dirty="0">
              <a:solidFill>
                <a:schemeClr val="tx1"/>
              </a:solidFill>
            </a:endParaRPr>
          </a:p>
        </p:txBody>
      </p:sp>
      <p:pic>
        <p:nvPicPr>
          <p:cNvPr id="2" name="Grafik 1"/>
          <p:cNvPicPr>
            <a:picLocks noChangeAspect="1"/>
          </p:cNvPicPr>
          <p:nvPr/>
        </p:nvPicPr>
        <p:blipFill rotWithShape="1">
          <a:blip r:embed="rId2" cstate="print">
            <a:extLst>
              <a:ext uri="{28A0092B-C50C-407E-A947-70E740481C1C}">
                <a14:useLocalDpi xmlns:a14="http://schemas.microsoft.com/office/drawing/2010/main" val="0"/>
              </a:ext>
            </a:extLst>
          </a:blip>
          <a:srcRect l="8647" r="3749" b="12361"/>
          <a:stretch/>
        </p:blipFill>
        <p:spPr>
          <a:xfrm>
            <a:off x="593922" y="260648"/>
            <a:ext cx="8010526" cy="6010275"/>
          </a:xfrm>
          <a:prstGeom prst="rect">
            <a:avLst/>
          </a:prstGeom>
        </p:spPr>
      </p:pic>
    </p:spTree>
    <p:extLst>
      <p:ext uri="{BB962C8B-B14F-4D97-AF65-F5344CB8AC3E}">
        <p14:creationId xmlns:p14="http://schemas.microsoft.com/office/powerpoint/2010/main" val="204945687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p:cNvSpPr/>
          <p:nvPr/>
        </p:nvSpPr>
        <p:spPr>
          <a:xfrm>
            <a:off x="179512" y="6536377"/>
            <a:ext cx="8064896" cy="276999"/>
          </a:xfrm>
          <a:prstGeom prst="rect">
            <a:avLst/>
          </a:prstGeom>
        </p:spPr>
        <p:txBody>
          <a:bodyPr wrap="square">
            <a:spAutoFit/>
          </a:bodyPr>
          <a:lstStyle/>
          <a:p>
            <a:r>
              <a:rPr lang="de-DE" sz="1200" dirty="0" smtClean="0"/>
              <a:t>Textquelle: </a:t>
            </a:r>
            <a:r>
              <a:rPr lang="de-DE" sz="1200" dirty="0"/>
              <a:t>https://</a:t>
            </a:r>
            <a:r>
              <a:rPr lang="de-DE" sz="1200" dirty="0" smtClean="0"/>
              <a:t>www.caritas-region-trier.de/hilfe-und-beratung/haus-der-beratung </a:t>
            </a:r>
            <a:r>
              <a:rPr lang="de-DE" sz="1200" dirty="0">
                <a:latin typeface="Arial"/>
                <a:cs typeface="Arial"/>
              </a:rPr>
              <a:t>[</a:t>
            </a:r>
            <a:r>
              <a:rPr lang="de-DE" sz="1200" dirty="0"/>
              <a:t>eingesehen am 01.10.2020</a:t>
            </a:r>
            <a:r>
              <a:rPr lang="de-DE" sz="1200" dirty="0">
                <a:latin typeface="Arial"/>
                <a:cs typeface="Arial"/>
              </a:rPr>
              <a:t>]</a:t>
            </a:r>
            <a:r>
              <a:rPr lang="de-DE" sz="1200" dirty="0"/>
              <a:t>  </a:t>
            </a:r>
          </a:p>
        </p:txBody>
      </p:sp>
      <p:sp>
        <p:nvSpPr>
          <p:cNvPr id="4" name="Abgerundetes Rechteck 3"/>
          <p:cNvSpPr/>
          <p:nvPr/>
        </p:nvSpPr>
        <p:spPr>
          <a:xfrm>
            <a:off x="4932040" y="4437112"/>
            <a:ext cx="4104456" cy="1884256"/>
          </a:xfrm>
          <a:prstGeom prst="roundRect">
            <a:avLst/>
          </a:prstGeom>
          <a:noFill/>
          <a:ln>
            <a:solidFill>
              <a:srgbClr val="EC5A74"/>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just">
              <a:lnSpc>
                <a:spcPts val="3300"/>
              </a:lnSpc>
            </a:pPr>
            <a:r>
              <a:rPr lang="de-DE" sz="2800" b="1" dirty="0" smtClean="0">
                <a:solidFill>
                  <a:prstClr val="black"/>
                </a:solidFill>
              </a:rPr>
              <a:t>Petrusstraße 28</a:t>
            </a:r>
          </a:p>
          <a:p>
            <a:pPr lvl="0" algn="just">
              <a:lnSpc>
                <a:spcPts val="3300"/>
              </a:lnSpc>
            </a:pPr>
            <a:r>
              <a:rPr lang="de-DE" sz="2800" b="1" dirty="0" smtClean="0">
                <a:solidFill>
                  <a:prstClr val="black"/>
                </a:solidFill>
              </a:rPr>
              <a:t>54292 Trier</a:t>
            </a:r>
          </a:p>
          <a:p>
            <a:pPr lvl="0" algn="just">
              <a:lnSpc>
                <a:spcPts val="3300"/>
              </a:lnSpc>
            </a:pPr>
            <a:r>
              <a:rPr lang="de-DE" sz="2800" b="1" dirty="0" smtClean="0">
                <a:solidFill>
                  <a:prstClr val="black"/>
                </a:solidFill>
              </a:rPr>
              <a:t>Telefon: 0651 / 2096 </a:t>
            </a:r>
            <a:r>
              <a:rPr lang="de-DE" sz="1400" b="1" dirty="0" smtClean="0">
                <a:solidFill>
                  <a:prstClr val="black"/>
                </a:solidFill>
              </a:rPr>
              <a:t> </a:t>
            </a:r>
            <a:r>
              <a:rPr lang="de-DE" sz="2800" b="1" dirty="0" smtClean="0">
                <a:solidFill>
                  <a:prstClr val="black"/>
                </a:solidFill>
              </a:rPr>
              <a:t>- 200</a:t>
            </a:r>
          </a:p>
          <a:p>
            <a:pPr lvl="0" algn="just">
              <a:lnSpc>
                <a:spcPts val="3300"/>
              </a:lnSpc>
            </a:pPr>
            <a:r>
              <a:rPr lang="de-DE" sz="2800" b="1" dirty="0" smtClean="0">
                <a:solidFill>
                  <a:prstClr val="black"/>
                </a:solidFill>
              </a:rPr>
              <a:t>oder 			     - 202</a:t>
            </a:r>
            <a:endParaRPr lang="de-DE" sz="2800" b="1" dirty="0">
              <a:solidFill>
                <a:prstClr val="black"/>
              </a:solidFill>
            </a:endParaRPr>
          </a:p>
        </p:txBody>
      </p:sp>
      <p:pic>
        <p:nvPicPr>
          <p:cNvPr id="6" name="Picture 4" descr="G:\43\43APAG\01 Projekt Knotenpunkte 2018-2021\09 Öffentlichkeitsarbeit\Layout_Materialien Textgestaltung\NEUMANN-DESIGN-Knotenpunkte-Detail-Porta-im-Kreis-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8424" y="188641"/>
            <a:ext cx="576064" cy="576064"/>
          </a:xfrm>
          <a:prstGeom prst="rect">
            <a:avLst/>
          </a:prstGeom>
          <a:noFill/>
          <a:extLst>
            <a:ext uri="{909E8E84-426E-40DD-AFC4-6F175D3DCCD1}">
              <a14:hiddenFill xmlns:a14="http://schemas.microsoft.com/office/drawing/2010/main">
                <a:solidFill>
                  <a:srgbClr val="FFFFFF"/>
                </a:solidFill>
              </a14:hiddenFill>
            </a:ext>
          </a:extLst>
        </p:spPr>
      </p:pic>
      <p:sp>
        <p:nvSpPr>
          <p:cNvPr id="2" name="Abgerundetes Rechteck 1"/>
          <p:cNvSpPr/>
          <p:nvPr/>
        </p:nvSpPr>
        <p:spPr>
          <a:xfrm>
            <a:off x="34486" y="260648"/>
            <a:ext cx="9144000" cy="626469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ts val="3300"/>
              </a:lnSpc>
            </a:pPr>
            <a:r>
              <a:rPr lang="de-DE" sz="2800" b="1" dirty="0" smtClean="0">
                <a:solidFill>
                  <a:schemeClr val="tx1"/>
                </a:solidFill>
              </a:rPr>
              <a:t>Caritasverband Trier e.V. Haus der Beratung </a:t>
            </a:r>
          </a:p>
          <a:p>
            <a:pPr algn="just"/>
            <a:endParaRPr lang="de-DE" sz="1400" b="1" dirty="0" smtClean="0">
              <a:solidFill>
                <a:schemeClr val="tx1"/>
              </a:solidFill>
            </a:endParaRPr>
          </a:p>
          <a:p>
            <a:pPr algn="just"/>
            <a:r>
              <a:rPr lang="de-DE" sz="2400" dirty="0" smtClean="0">
                <a:solidFill>
                  <a:schemeClr val="tx1"/>
                </a:solidFill>
              </a:rPr>
              <a:t>Hier findest Du Beratung zu verschiedenen Lebensbereichen:</a:t>
            </a:r>
            <a:endParaRPr lang="de-DE" sz="2400" dirty="0">
              <a:solidFill>
                <a:schemeClr val="tx1"/>
              </a:solidFill>
            </a:endParaRPr>
          </a:p>
          <a:p>
            <a:pPr algn="just"/>
            <a:endParaRPr lang="de-DE" sz="1400" b="1" dirty="0">
              <a:solidFill>
                <a:schemeClr val="tx1"/>
              </a:solidFill>
            </a:endParaRPr>
          </a:p>
          <a:p>
            <a:pPr algn="just" fontAlgn="base"/>
            <a:r>
              <a:rPr lang="de-DE" sz="2800" dirty="0" smtClean="0">
                <a:solidFill>
                  <a:schemeClr val="tx1"/>
                </a:solidFill>
              </a:rPr>
              <a:t> </a:t>
            </a:r>
            <a:r>
              <a:rPr lang="de-DE" sz="2800" dirty="0" smtClean="0">
                <a:solidFill>
                  <a:srgbClr val="EC5A74"/>
                </a:solidFill>
              </a:rPr>
              <a:t>●</a:t>
            </a:r>
            <a:r>
              <a:rPr lang="de-DE" sz="2800" dirty="0" smtClean="0">
                <a:solidFill>
                  <a:schemeClr val="tx1"/>
                </a:solidFill>
              </a:rPr>
              <a:t> </a:t>
            </a:r>
            <a:r>
              <a:rPr lang="de-DE" sz="2400" dirty="0" smtClean="0">
                <a:solidFill>
                  <a:schemeClr val="tx1"/>
                </a:solidFill>
              </a:rPr>
              <a:t>Allgemeine Sozialberatung </a:t>
            </a:r>
            <a:r>
              <a:rPr lang="de-DE" sz="2400" dirty="0" smtClean="0">
                <a:solidFill>
                  <a:srgbClr val="EC5A74"/>
                </a:solidFill>
              </a:rPr>
              <a:t>●</a:t>
            </a:r>
            <a:r>
              <a:rPr lang="de-DE" sz="2400" dirty="0" smtClean="0">
                <a:solidFill>
                  <a:schemeClr val="tx1"/>
                </a:solidFill>
              </a:rPr>
              <a:t> Ehe-</a:t>
            </a:r>
            <a:r>
              <a:rPr lang="de-DE" sz="2400" dirty="0">
                <a:solidFill>
                  <a:schemeClr val="tx1"/>
                </a:solidFill>
              </a:rPr>
              <a:t>, Familien- und </a:t>
            </a:r>
            <a:r>
              <a:rPr lang="de-DE" sz="2400" dirty="0" smtClean="0">
                <a:solidFill>
                  <a:schemeClr val="tx1"/>
                </a:solidFill>
              </a:rPr>
              <a:t>Lebens-beratung </a:t>
            </a:r>
            <a:r>
              <a:rPr lang="de-DE" sz="2400" dirty="0" smtClean="0">
                <a:solidFill>
                  <a:srgbClr val="EC5A74"/>
                </a:solidFill>
              </a:rPr>
              <a:t>●</a:t>
            </a:r>
            <a:r>
              <a:rPr lang="de-DE" sz="2400" dirty="0" smtClean="0">
                <a:solidFill>
                  <a:schemeClr val="tx1"/>
                </a:solidFill>
              </a:rPr>
              <a:t> Gerichtsnahe Hilfen </a:t>
            </a:r>
            <a:r>
              <a:rPr lang="de-DE" sz="2400" dirty="0" smtClean="0">
                <a:solidFill>
                  <a:srgbClr val="EC5A74"/>
                </a:solidFill>
              </a:rPr>
              <a:t>●</a:t>
            </a:r>
            <a:r>
              <a:rPr lang="de-DE" sz="2400" dirty="0" smtClean="0">
                <a:solidFill>
                  <a:schemeClr val="tx1"/>
                </a:solidFill>
              </a:rPr>
              <a:t> Kurvermittlung </a:t>
            </a:r>
            <a:r>
              <a:rPr lang="de-DE" sz="2400" dirty="0" smtClean="0">
                <a:solidFill>
                  <a:srgbClr val="EC5A74"/>
                </a:solidFill>
              </a:rPr>
              <a:t>●</a:t>
            </a:r>
            <a:r>
              <a:rPr lang="de-DE" sz="2400" dirty="0" smtClean="0">
                <a:solidFill>
                  <a:schemeClr val="tx1"/>
                </a:solidFill>
              </a:rPr>
              <a:t> Kleiderladen </a:t>
            </a:r>
            <a:r>
              <a:rPr lang="de-DE" sz="2400" dirty="0">
                <a:solidFill>
                  <a:schemeClr val="tx1"/>
                </a:solidFill>
              </a:rPr>
              <a:t>&amp; </a:t>
            </a:r>
            <a:r>
              <a:rPr lang="de-DE" sz="2400" dirty="0" smtClean="0">
                <a:solidFill>
                  <a:schemeClr val="tx1"/>
                </a:solidFill>
              </a:rPr>
              <a:t>Mehr </a:t>
            </a:r>
            <a:r>
              <a:rPr lang="de-DE" sz="2400" dirty="0" smtClean="0">
                <a:solidFill>
                  <a:srgbClr val="EC5A74"/>
                </a:solidFill>
              </a:rPr>
              <a:t>●</a:t>
            </a:r>
            <a:r>
              <a:rPr lang="de-DE" sz="2400" dirty="0" smtClean="0">
                <a:solidFill>
                  <a:schemeClr val="tx1"/>
                </a:solidFill>
              </a:rPr>
              <a:t> Projekt </a:t>
            </a:r>
            <a:r>
              <a:rPr lang="de-DE" sz="2400" dirty="0" err="1">
                <a:solidFill>
                  <a:schemeClr val="tx1"/>
                </a:solidFill>
              </a:rPr>
              <a:t>Balu</a:t>
            </a:r>
            <a:r>
              <a:rPr lang="de-DE" sz="2400" dirty="0">
                <a:solidFill>
                  <a:schemeClr val="tx1"/>
                </a:solidFill>
              </a:rPr>
              <a:t> &amp; </a:t>
            </a:r>
            <a:r>
              <a:rPr lang="de-DE" sz="2400" dirty="0" smtClean="0">
                <a:solidFill>
                  <a:schemeClr val="tx1"/>
                </a:solidFill>
              </a:rPr>
              <a:t>Du  (Paten und Patinnen für Kinder) </a:t>
            </a:r>
            <a:r>
              <a:rPr lang="de-DE" sz="2400" dirty="0" smtClean="0">
                <a:solidFill>
                  <a:srgbClr val="EC5A74"/>
                </a:solidFill>
              </a:rPr>
              <a:t>●</a:t>
            </a:r>
            <a:r>
              <a:rPr lang="de-DE" sz="2400" dirty="0" smtClean="0">
                <a:solidFill>
                  <a:schemeClr val="tx1"/>
                </a:solidFill>
              </a:rPr>
              <a:t> Schuldner-und Insolvenzberatung </a:t>
            </a:r>
            <a:r>
              <a:rPr lang="de-DE" sz="2400" dirty="0" smtClean="0">
                <a:solidFill>
                  <a:srgbClr val="EC5A74"/>
                </a:solidFill>
              </a:rPr>
              <a:t>●</a:t>
            </a:r>
            <a:r>
              <a:rPr lang="de-DE" sz="2400" dirty="0" smtClean="0">
                <a:solidFill>
                  <a:schemeClr val="tx1"/>
                </a:solidFill>
              </a:rPr>
              <a:t> Ambulante Fachberatungs-stelle </a:t>
            </a:r>
            <a:r>
              <a:rPr lang="de-DE" sz="2400" dirty="0">
                <a:solidFill>
                  <a:schemeClr val="tx1"/>
                </a:solidFill>
              </a:rPr>
              <a:t>für Menschen ohne Wohnung</a:t>
            </a:r>
          </a:p>
          <a:p>
            <a:pPr algn="just">
              <a:lnSpc>
                <a:spcPts val="3300"/>
              </a:lnSpc>
            </a:pPr>
            <a:endParaRPr lang="de-DE" sz="2400" b="1" dirty="0" smtClean="0">
              <a:solidFill>
                <a:schemeClr val="tx1"/>
              </a:solidFill>
            </a:endParaRPr>
          </a:p>
          <a:p>
            <a:pPr algn="just">
              <a:lnSpc>
                <a:spcPts val="3300"/>
              </a:lnSpc>
            </a:pPr>
            <a:r>
              <a:rPr lang="de-DE" sz="2400" b="1" dirty="0" smtClean="0">
                <a:solidFill>
                  <a:schemeClr val="tx1"/>
                </a:solidFill>
              </a:rPr>
              <a:t>Allgemeine Öffnungszeiten:</a:t>
            </a:r>
          </a:p>
          <a:p>
            <a:pPr algn="just">
              <a:lnSpc>
                <a:spcPts val="3300"/>
              </a:lnSpc>
            </a:pPr>
            <a:r>
              <a:rPr lang="de-DE" sz="2400" dirty="0" smtClean="0">
                <a:solidFill>
                  <a:schemeClr val="tx1"/>
                </a:solidFill>
              </a:rPr>
              <a:t>Montag </a:t>
            </a:r>
            <a:r>
              <a:rPr lang="de-DE" sz="2400" dirty="0">
                <a:solidFill>
                  <a:schemeClr val="tx1"/>
                </a:solidFill>
              </a:rPr>
              <a:t>bis Donnerstag: </a:t>
            </a:r>
            <a:endParaRPr lang="de-DE" sz="2400" dirty="0" smtClean="0">
              <a:solidFill>
                <a:schemeClr val="tx1"/>
              </a:solidFill>
            </a:endParaRPr>
          </a:p>
          <a:p>
            <a:pPr algn="just">
              <a:lnSpc>
                <a:spcPts val="3300"/>
              </a:lnSpc>
            </a:pPr>
            <a:r>
              <a:rPr lang="de-DE" sz="2400" dirty="0" smtClean="0">
                <a:solidFill>
                  <a:schemeClr val="tx1"/>
                </a:solidFill>
              </a:rPr>
              <a:t>8:00 bis </a:t>
            </a:r>
            <a:r>
              <a:rPr lang="de-DE" sz="2400" dirty="0">
                <a:solidFill>
                  <a:schemeClr val="tx1"/>
                </a:solidFill>
              </a:rPr>
              <a:t>12.30 Uhr </a:t>
            </a:r>
            <a:endParaRPr lang="de-DE" sz="2400" dirty="0" smtClean="0">
              <a:solidFill>
                <a:schemeClr val="tx1"/>
              </a:solidFill>
            </a:endParaRPr>
          </a:p>
          <a:p>
            <a:pPr algn="just">
              <a:lnSpc>
                <a:spcPts val="3300"/>
              </a:lnSpc>
            </a:pPr>
            <a:r>
              <a:rPr lang="de-DE" sz="2400" dirty="0" smtClean="0">
                <a:solidFill>
                  <a:schemeClr val="tx1"/>
                </a:solidFill>
              </a:rPr>
              <a:t>13.30 bis </a:t>
            </a:r>
            <a:r>
              <a:rPr lang="de-DE" sz="2400" dirty="0">
                <a:solidFill>
                  <a:schemeClr val="tx1"/>
                </a:solidFill>
              </a:rPr>
              <a:t>16:30 Uhr </a:t>
            </a:r>
            <a:endParaRPr lang="de-DE" sz="2400" dirty="0" smtClean="0">
              <a:solidFill>
                <a:schemeClr val="tx1"/>
              </a:solidFill>
            </a:endParaRPr>
          </a:p>
          <a:p>
            <a:pPr algn="just">
              <a:lnSpc>
                <a:spcPts val="3300"/>
              </a:lnSpc>
              <a:spcBef>
                <a:spcPts val="600"/>
              </a:spcBef>
            </a:pPr>
            <a:r>
              <a:rPr lang="de-DE" sz="2400" dirty="0" smtClean="0">
                <a:solidFill>
                  <a:schemeClr val="tx1"/>
                </a:solidFill>
              </a:rPr>
              <a:t>Freitag</a:t>
            </a:r>
            <a:r>
              <a:rPr lang="de-DE" sz="2400" dirty="0">
                <a:solidFill>
                  <a:schemeClr val="tx1"/>
                </a:solidFill>
              </a:rPr>
              <a:t>: </a:t>
            </a:r>
            <a:r>
              <a:rPr lang="de-DE" sz="2400" dirty="0" smtClean="0">
                <a:solidFill>
                  <a:schemeClr val="tx1"/>
                </a:solidFill>
              </a:rPr>
              <a:t>8:00 bis </a:t>
            </a:r>
            <a:r>
              <a:rPr lang="de-DE" sz="2400" dirty="0">
                <a:solidFill>
                  <a:schemeClr val="tx1"/>
                </a:solidFill>
              </a:rPr>
              <a:t>12.30 Uhr </a:t>
            </a:r>
            <a:endParaRPr lang="de-DE" sz="2400" dirty="0" smtClean="0">
              <a:solidFill>
                <a:schemeClr val="tx1"/>
              </a:solidFill>
            </a:endParaRPr>
          </a:p>
          <a:p>
            <a:pPr algn="just">
              <a:lnSpc>
                <a:spcPts val="3300"/>
              </a:lnSpc>
            </a:pPr>
            <a:r>
              <a:rPr lang="de-DE" sz="2400" dirty="0" smtClean="0">
                <a:solidFill>
                  <a:schemeClr val="tx1"/>
                </a:solidFill>
              </a:rPr>
              <a:t>13.30 bis </a:t>
            </a:r>
            <a:r>
              <a:rPr lang="de-DE" sz="2400" dirty="0">
                <a:solidFill>
                  <a:schemeClr val="tx1"/>
                </a:solidFill>
              </a:rPr>
              <a:t>15:00 </a:t>
            </a:r>
            <a:r>
              <a:rPr lang="de-DE" sz="2400" dirty="0" smtClean="0">
                <a:solidFill>
                  <a:schemeClr val="tx1"/>
                </a:solidFill>
              </a:rPr>
              <a:t>Uhr</a:t>
            </a:r>
          </a:p>
          <a:p>
            <a:pPr algn="just"/>
            <a:endParaRPr lang="de-DE" dirty="0">
              <a:solidFill>
                <a:schemeClr val="tx1"/>
              </a:solidFill>
            </a:endParaRPr>
          </a:p>
        </p:txBody>
      </p:sp>
    </p:spTree>
    <p:extLst>
      <p:ext uri="{BB962C8B-B14F-4D97-AF65-F5344CB8AC3E}">
        <p14:creationId xmlns:p14="http://schemas.microsoft.com/office/powerpoint/2010/main" val="3964368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p:cNvSpPr/>
          <p:nvPr/>
        </p:nvSpPr>
        <p:spPr>
          <a:xfrm rot="16200000">
            <a:off x="5731532" y="2008820"/>
            <a:ext cx="4248472" cy="230832"/>
          </a:xfrm>
          <a:prstGeom prst="rect">
            <a:avLst/>
          </a:prstGeom>
        </p:spPr>
        <p:txBody>
          <a:bodyPr wrap="square">
            <a:spAutoFit/>
          </a:bodyPr>
          <a:lstStyle/>
          <a:p>
            <a:r>
              <a:rPr lang="de-DE" sz="900" dirty="0" smtClean="0"/>
              <a:t>Bildquelle: Projekt Knotenpunkte für Grundbildung  </a:t>
            </a:r>
            <a:endParaRPr lang="de-DE" sz="900" dirty="0"/>
          </a:p>
        </p:txBody>
      </p:sp>
      <p:sp>
        <p:nvSpPr>
          <p:cNvPr id="8" name="Rechteck 7"/>
          <p:cNvSpPr/>
          <p:nvPr/>
        </p:nvSpPr>
        <p:spPr>
          <a:xfrm>
            <a:off x="251520" y="5911382"/>
            <a:ext cx="5328592" cy="6139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dirty="0" smtClean="0">
                <a:solidFill>
                  <a:schemeClr val="tx1"/>
                </a:solidFill>
              </a:rPr>
              <a:t>Kutzbachstraße aus Richtung Bushaltestelle Porta Nigra</a:t>
            </a:r>
            <a:endParaRPr lang="de-DE" dirty="0">
              <a:solidFill>
                <a:schemeClr val="tx1"/>
              </a:solidFill>
            </a:endParaRPr>
          </a:p>
        </p:txBody>
      </p:sp>
      <p:pic>
        <p:nvPicPr>
          <p:cNvPr id="6" name="Grafik 5"/>
          <p:cNvPicPr>
            <a:picLocks noChangeAspect="1"/>
          </p:cNvPicPr>
          <p:nvPr/>
        </p:nvPicPr>
        <p:blipFill rotWithShape="1">
          <a:blip r:embed="rId2" cstate="print">
            <a:extLst>
              <a:ext uri="{28A0092B-C50C-407E-A947-70E740481C1C}">
                <a14:useLocalDpi xmlns:a14="http://schemas.microsoft.com/office/drawing/2010/main" val="0"/>
              </a:ext>
            </a:extLst>
          </a:blip>
          <a:srcRect l="19437" b="16800"/>
          <a:stretch/>
        </p:blipFill>
        <p:spPr>
          <a:xfrm>
            <a:off x="251520" y="190069"/>
            <a:ext cx="7366695" cy="5705905"/>
          </a:xfrm>
          <a:prstGeom prst="rect">
            <a:avLst/>
          </a:prstGeom>
        </p:spPr>
      </p:pic>
      <p:pic>
        <p:nvPicPr>
          <p:cNvPr id="4" name="Grafik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96136" y="4347102"/>
            <a:ext cx="3347864" cy="2510898"/>
          </a:xfrm>
          <a:prstGeom prst="rect">
            <a:avLst/>
          </a:prstGeom>
        </p:spPr>
      </p:pic>
      <p:sp>
        <p:nvSpPr>
          <p:cNvPr id="9" name="Pfeil nach links 8"/>
          <p:cNvSpPr/>
          <p:nvPr/>
        </p:nvSpPr>
        <p:spPr>
          <a:xfrm rot="2399662">
            <a:off x="8067781" y="6233050"/>
            <a:ext cx="1081284" cy="287414"/>
          </a:xfrm>
          <a:prstGeom prst="lef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397662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p:cNvSpPr/>
          <p:nvPr/>
        </p:nvSpPr>
        <p:spPr>
          <a:xfrm>
            <a:off x="280095" y="6381328"/>
            <a:ext cx="9001000" cy="461665"/>
          </a:xfrm>
          <a:prstGeom prst="rect">
            <a:avLst/>
          </a:prstGeom>
        </p:spPr>
        <p:txBody>
          <a:bodyPr wrap="square">
            <a:spAutoFit/>
          </a:bodyPr>
          <a:lstStyle/>
          <a:p>
            <a:r>
              <a:rPr lang="de-DE" sz="1200" dirty="0" smtClean="0"/>
              <a:t>Textquelle: </a:t>
            </a:r>
            <a:r>
              <a:rPr lang="de-DE" sz="1200" dirty="0"/>
              <a:t>https://www.caritas-region-trier.de/hilfe-und-beratung/lebenslagen/sucht/fachambulanz-fuer-suchtkranke-und-angehoerige</a:t>
            </a:r>
            <a:r>
              <a:rPr lang="de-DE" sz="1200" dirty="0" smtClean="0"/>
              <a:t>/</a:t>
            </a:r>
          </a:p>
          <a:p>
            <a:r>
              <a:rPr lang="de-DE" sz="1200" dirty="0">
                <a:latin typeface="Arial"/>
                <a:cs typeface="Arial"/>
              </a:rPr>
              <a:t>[</a:t>
            </a:r>
            <a:r>
              <a:rPr lang="de-DE" sz="1200" dirty="0"/>
              <a:t>eingesehen am 01.10.2020</a:t>
            </a:r>
            <a:r>
              <a:rPr lang="de-DE" sz="1200" dirty="0" smtClean="0">
                <a:latin typeface="Arial"/>
                <a:cs typeface="Arial"/>
              </a:rPr>
              <a:t>]</a:t>
            </a:r>
            <a:r>
              <a:rPr lang="de-DE" sz="1200" dirty="0" smtClean="0"/>
              <a:t>  </a:t>
            </a:r>
            <a:endParaRPr lang="de-DE" sz="1200" dirty="0"/>
          </a:p>
        </p:txBody>
      </p:sp>
      <p:sp>
        <p:nvSpPr>
          <p:cNvPr id="4" name="Abgerundetes Rechteck 3"/>
          <p:cNvSpPr/>
          <p:nvPr/>
        </p:nvSpPr>
        <p:spPr>
          <a:xfrm>
            <a:off x="4932040" y="4869160"/>
            <a:ext cx="4104456" cy="1440160"/>
          </a:xfrm>
          <a:prstGeom prst="roundRect">
            <a:avLst/>
          </a:prstGeom>
          <a:noFill/>
          <a:ln>
            <a:solidFill>
              <a:srgbClr val="EC5A74"/>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lvl="0" algn="just">
              <a:lnSpc>
                <a:spcPts val="3300"/>
              </a:lnSpc>
            </a:pPr>
            <a:r>
              <a:rPr lang="de-DE" sz="2800" b="1" dirty="0" smtClean="0">
                <a:solidFill>
                  <a:prstClr val="black"/>
                </a:solidFill>
              </a:rPr>
              <a:t>Kutzbachstraße 15</a:t>
            </a:r>
          </a:p>
          <a:p>
            <a:pPr lvl="0" algn="just">
              <a:lnSpc>
                <a:spcPts val="3300"/>
              </a:lnSpc>
            </a:pPr>
            <a:r>
              <a:rPr lang="de-DE" sz="2800" b="1" dirty="0" smtClean="0">
                <a:solidFill>
                  <a:prstClr val="black"/>
                </a:solidFill>
              </a:rPr>
              <a:t>54290 Trier</a:t>
            </a:r>
          </a:p>
          <a:p>
            <a:pPr lvl="0" algn="just">
              <a:lnSpc>
                <a:spcPts val="3300"/>
              </a:lnSpc>
            </a:pPr>
            <a:r>
              <a:rPr lang="de-DE" sz="2800" b="1" dirty="0" smtClean="0">
                <a:solidFill>
                  <a:prstClr val="black"/>
                </a:solidFill>
              </a:rPr>
              <a:t>Telefon: 0651 / 145395 - 0</a:t>
            </a:r>
            <a:endParaRPr lang="de-DE" sz="2800" b="1" dirty="0">
              <a:solidFill>
                <a:prstClr val="black"/>
              </a:solidFill>
            </a:endParaRPr>
          </a:p>
        </p:txBody>
      </p:sp>
      <p:pic>
        <p:nvPicPr>
          <p:cNvPr id="6" name="Picture 4" descr="G:\43\43APAG\01 Projekt Knotenpunkte 2018-2021\09 Öffentlichkeitsarbeit\Layout_Materialien Textgestaltung\NEUMANN-DESIGN-Knotenpunkte-Detail-Porta-im-Kreis-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8424" y="188641"/>
            <a:ext cx="576064" cy="576064"/>
          </a:xfrm>
          <a:prstGeom prst="rect">
            <a:avLst/>
          </a:prstGeom>
          <a:noFill/>
          <a:extLst>
            <a:ext uri="{909E8E84-426E-40DD-AFC4-6F175D3DCCD1}">
              <a14:hiddenFill xmlns:a14="http://schemas.microsoft.com/office/drawing/2010/main">
                <a:solidFill>
                  <a:srgbClr val="FFFFFF"/>
                </a:solidFill>
              </a14:hiddenFill>
            </a:ext>
          </a:extLst>
        </p:spPr>
      </p:pic>
      <p:sp>
        <p:nvSpPr>
          <p:cNvPr id="2" name="Abgerundetes Rechteck 1"/>
          <p:cNvSpPr/>
          <p:nvPr/>
        </p:nvSpPr>
        <p:spPr>
          <a:xfrm>
            <a:off x="0" y="404664"/>
            <a:ext cx="9144000" cy="58326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ts val="3300"/>
              </a:lnSpc>
            </a:pPr>
            <a:r>
              <a:rPr lang="de-DE" sz="2800" b="1" dirty="0" smtClean="0">
                <a:solidFill>
                  <a:schemeClr val="tx1"/>
                </a:solidFill>
              </a:rPr>
              <a:t>Caritasverband Trier e.V. </a:t>
            </a:r>
          </a:p>
          <a:p>
            <a:pPr algn="just">
              <a:lnSpc>
                <a:spcPts val="3300"/>
              </a:lnSpc>
            </a:pPr>
            <a:r>
              <a:rPr lang="de-DE" sz="2800" b="1" dirty="0" smtClean="0">
                <a:solidFill>
                  <a:schemeClr val="tx1"/>
                </a:solidFill>
              </a:rPr>
              <a:t>Fachambulanz für Suchtkranke und Angehörige</a:t>
            </a:r>
            <a:endParaRPr lang="de-DE" sz="2800" b="1" dirty="0">
              <a:solidFill>
                <a:schemeClr val="tx1"/>
              </a:solidFill>
            </a:endParaRPr>
          </a:p>
          <a:p>
            <a:pPr algn="just"/>
            <a:endParaRPr lang="de-DE" sz="1400" dirty="0" smtClean="0">
              <a:solidFill>
                <a:schemeClr val="tx1"/>
              </a:solidFill>
            </a:endParaRPr>
          </a:p>
          <a:p>
            <a:pPr>
              <a:lnSpc>
                <a:spcPts val="3300"/>
              </a:lnSpc>
            </a:pPr>
            <a:r>
              <a:rPr lang="de-DE" sz="2400" dirty="0" smtClean="0">
                <a:solidFill>
                  <a:schemeClr val="tx1"/>
                </a:solidFill>
              </a:rPr>
              <a:t>Hier kannst Du Hilfe und Informationen bekommen, wenn Du selbst betroffen bist, einen Angehörigen hast, der/die betroffen ist oder wenn es um einen guten Freund oder Freundin geht. </a:t>
            </a:r>
          </a:p>
          <a:p>
            <a:pPr algn="just"/>
            <a:endParaRPr lang="de-DE" dirty="0" smtClean="0">
              <a:solidFill>
                <a:schemeClr val="tx1"/>
              </a:solidFill>
            </a:endParaRPr>
          </a:p>
          <a:p>
            <a:pPr algn="just" fontAlgn="base"/>
            <a:r>
              <a:rPr lang="de-DE" sz="2400" dirty="0" smtClean="0">
                <a:solidFill>
                  <a:schemeClr val="tx1"/>
                </a:solidFill>
              </a:rPr>
              <a:t> </a:t>
            </a:r>
            <a:r>
              <a:rPr lang="de-DE" sz="2400" dirty="0" smtClean="0">
                <a:solidFill>
                  <a:srgbClr val="EC5A74"/>
                </a:solidFill>
              </a:rPr>
              <a:t>●</a:t>
            </a:r>
            <a:r>
              <a:rPr lang="de-DE" sz="2400" dirty="0" smtClean="0">
                <a:solidFill>
                  <a:schemeClr val="tx1"/>
                </a:solidFill>
              </a:rPr>
              <a:t> Allgemeine Beratung </a:t>
            </a:r>
            <a:r>
              <a:rPr lang="de-DE" sz="2400" dirty="0" smtClean="0">
                <a:solidFill>
                  <a:srgbClr val="EC5A74"/>
                </a:solidFill>
              </a:rPr>
              <a:t>●</a:t>
            </a:r>
            <a:r>
              <a:rPr lang="de-DE" sz="2400" dirty="0" smtClean="0">
                <a:solidFill>
                  <a:schemeClr val="tx1"/>
                </a:solidFill>
              </a:rPr>
              <a:t> Frauenspezifische Suchtberatung </a:t>
            </a:r>
            <a:r>
              <a:rPr lang="de-DE" sz="2400" dirty="0" smtClean="0">
                <a:solidFill>
                  <a:srgbClr val="EC5A74"/>
                </a:solidFill>
              </a:rPr>
              <a:t>● </a:t>
            </a:r>
            <a:r>
              <a:rPr lang="de-DE" sz="2400" dirty="0" smtClean="0">
                <a:solidFill>
                  <a:schemeClr val="tx1"/>
                </a:solidFill>
              </a:rPr>
              <a:t>Ambulante Behandlung (Unterstützung während des Entzugs, Gesprächstherapie etc.) </a:t>
            </a:r>
            <a:r>
              <a:rPr lang="de-DE" sz="2400" dirty="0" smtClean="0">
                <a:solidFill>
                  <a:srgbClr val="EC5A74"/>
                </a:solidFill>
              </a:rPr>
              <a:t>●</a:t>
            </a:r>
            <a:r>
              <a:rPr lang="de-DE" sz="2400" dirty="0" smtClean="0">
                <a:solidFill>
                  <a:schemeClr val="tx1"/>
                </a:solidFill>
              </a:rPr>
              <a:t> Rehabilitation (Hilfen zur Wiedereinglie-derung) </a:t>
            </a:r>
            <a:r>
              <a:rPr lang="de-DE" sz="2400" dirty="0" smtClean="0">
                <a:solidFill>
                  <a:srgbClr val="EC5A74"/>
                </a:solidFill>
              </a:rPr>
              <a:t>●</a:t>
            </a:r>
            <a:r>
              <a:rPr lang="de-DE" sz="2400" dirty="0" smtClean="0">
                <a:solidFill>
                  <a:schemeClr val="tx1"/>
                </a:solidFill>
              </a:rPr>
              <a:t> Externe Angebote (Außenstellen Saarburg und Hermes-keil, im Krankenhaus oder der JVA) </a:t>
            </a:r>
            <a:r>
              <a:rPr lang="de-DE" sz="2400" dirty="0" smtClean="0">
                <a:solidFill>
                  <a:srgbClr val="EC5A74"/>
                </a:solidFill>
              </a:rPr>
              <a:t>●</a:t>
            </a:r>
            <a:r>
              <a:rPr lang="de-DE" sz="2400" dirty="0" smtClean="0">
                <a:solidFill>
                  <a:schemeClr val="tx1"/>
                </a:solidFill>
              </a:rPr>
              <a:t> Informationsveranstaltungen </a:t>
            </a:r>
            <a:r>
              <a:rPr lang="de-DE" sz="2400" dirty="0">
                <a:solidFill>
                  <a:schemeClr val="tx1"/>
                </a:solidFill>
              </a:rPr>
              <a:t>zur </a:t>
            </a:r>
            <a:r>
              <a:rPr lang="de-DE" sz="2400" dirty="0" smtClean="0">
                <a:solidFill>
                  <a:schemeClr val="tx1"/>
                </a:solidFill>
              </a:rPr>
              <a:t>Suchtprävention</a:t>
            </a:r>
          </a:p>
          <a:p>
            <a:pPr fontAlgn="base"/>
            <a:endParaRPr lang="de-DE" sz="1600" b="1" dirty="0" smtClean="0">
              <a:solidFill>
                <a:schemeClr val="tx1"/>
              </a:solidFill>
            </a:endParaRPr>
          </a:p>
          <a:p>
            <a:pPr fontAlgn="base"/>
            <a:r>
              <a:rPr lang="de-DE" sz="2400" b="1" dirty="0" smtClean="0">
                <a:solidFill>
                  <a:schemeClr val="tx1"/>
                </a:solidFill>
              </a:rPr>
              <a:t>Offene Sprechstunde:</a:t>
            </a:r>
          </a:p>
          <a:p>
            <a:pPr fontAlgn="base"/>
            <a:r>
              <a:rPr lang="de-DE" sz="2400" b="1" dirty="0" smtClean="0">
                <a:solidFill>
                  <a:schemeClr val="tx1"/>
                </a:solidFill>
              </a:rPr>
              <a:t>Jeden Mittwoch von 7-9 Uhr in </a:t>
            </a:r>
          </a:p>
          <a:p>
            <a:pPr fontAlgn="base"/>
            <a:r>
              <a:rPr lang="de-DE" sz="2400" b="1" dirty="0" smtClean="0">
                <a:solidFill>
                  <a:schemeClr val="tx1"/>
                </a:solidFill>
              </a:rPr>
              <a:t>den Räumen der Beratungsstelle</a:t>
            </a:r>
            <a:endParaRPr lang="de-DE" sz="2400" b="1" dirty="0">
              <a:solidFill>
                <a:schemeClr val="tx1"/>
              </a:solidFill>
            </a:endParaRPr>
          </a:p>
          <a:p>
            <a:pPr algn="just"/>
            <a:endParaRPr lang="de-DE" dirty="0">
              <a:solidFill>
                <a:schemeClr val="tx1"/>
              </a:solidFill>
            </a:endParaRPr>
          </a:p>
        </p:txBody>
      </p:sp>
    </p:spTree>
    <p:extLst>
      <p:ext uri="{BB962C8B-B14F-4D97-AF65-F5344CB8AC3E}">
        <p14:creationId xmlns:p14="http://schemas.microsoft.com/office/powerpoint/2010/main" val="378280656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bgerundetes Rechteck 9"/>
          <p:cNvSpPr/>
          <p:nvPr/>
        </p:nvSpPr>
        <p:spPr>
          <a:xfrm>
            <a:off x="179512" y="6495940"/>
            <a:ext cx="3588016" cy="31743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900" dirty="0" smtClean="0">
                <a:solidFill>
                  <a:schemeClr val="tx1"/>
                </a:solidFill>
              </a:rPr>
              <a:t>Bildquelle: Projekt Knotenpunkte für Grundbildung</a:t>
            </a:r>
            <a:endParaRPr lang="de-DE" sz="900" dirty="0">
              <a:solidFill>
                <a:schemeClr val="tx1"/>
              </a:solidFill>
            </a:endParaRPr>
          </a:p>
        </p:txBody>
      </p:sp>
      <p:pic>
        <p:nvPicPr>
          <p:cNvPr id="3" name="Grafik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04" y="-368534"/>
            <a:ext cx="5143500" cy="6858000"/>
          </a:xfrm>
          <a:prstGeom prst="rect">
            <a:avLst/>
          </a:prstGeom>
        </p:spPr>
      </p:pic>
      <p:pic>
        <p:nvPicPr>
          <p:cNvPr id="4" name="Grafik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40896" y="1135226"/>
            <a:ext cx="4003104" cy="5337472"/>
          </a:xfrm>
          <a:prstGeom prst="rect">
            <a:avLst/>
          </a:prstGeom>
        </p:spPr>
      </p:pic>
      <p:sp>
        <p:nvSpPr>
          <p:cNvPr id="5" name="Rechteck 4"/>
          <p:cNvSpPr/>
          <p:nvPr/>
        </p:nvSpPr>
        <p:spPr>
          <a:xfrm>
            <a:off x="5220072" y="116632"/>
            <a:ext cx="3744416" cy="7920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Durchgang zur Stadtbücherei</a:t>
            </a:r>
          </a:p>
          <a:p>
            <a:pPr algn="ctr"/>
            <a:r>
              <a:rPr lang="de-DE" dirty="0" smtClean="0">
                <a:solidFill>
                  <a:schemeClr val="tx1"/>
                </a:solidFill>
              </a:rPr>
              <a:t>und Eingangsbereich</a:t>
            </a:r>
            <a:endParaRPr lang="de-DE" dirty="0">
              <a:solidFill>
                <a:schemeClr val="tx1"/>
              </a:solidFill>
            </a:endParaRPr>
          </a:p>
        </p:txBody>
      </p:sp>
    </p:spTree>
    <p:extLst>
      <p:ext uri="{BB962C8B-B14F-4D97-AF65-F5344CB8AC3E}">
        <p14:creationId xmlns:p14="http://schemas.microsoft.com/office/powerpoint/2010/main" val="262531992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bgerundetes Rechteck 1"/>
          <p:cNvSpPr/>
          <p:nvPr/>
        </p:nvSpPr>
        <p:spPr>
          <a:xfrm>
            <a:off x="-6162" y="620690"/>
            <a:ext cx="9144000" cy="597666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ts val="3300"/>
              </a:lnSpc>
            </a:pPr>
            <a:r>
              <a:rPr lang="de-DE" sz="2800" b="1" dirty="0" smtClean="0">
                <a:solidFill>
                  <a:schemeClr val="tx1"/>
                </a:solidFill>
              </a:rPr>
              <a:t>Bildungs- und Medienzentrum Trier</a:t>
            </a:r>
          </a:p>
          <a:p>
            <a:pPr algn="just">
              <a:lnSpc>
                <a:spcPts val="3300"/>
              </a:lnSpc>
            </a:pPr>
            <a:r>
              <a:rPr lang="de-DE" sz="2800" dirty="0" smtClean="0">
                <a:solidFill>
                  <a:schemeClr val="tx1"/>
                </a:solidFill>
              </a:rPr>
              <a:t>Stadtbücherei Trier</a:t>
            </a:r>
          </a:p>
          <a:p>
            <a:pPr>
              <a:lnSpc>
                <a:spcPts val="3000"/>
              </a:lnSpc>
              <a:spcBef>
                <a:spcPts val="1800"/>
              </a:spcBef>
            </a:pPr>
            <a:r>
              <a:rPr lang="de-DE" sz="2400" dirty="0" smtClean="0">
                <a:solidFill>
                  <a:schemeClr val="tx1"/>
                </a:solidFill>
              </a:rPr>
              <a:t>Am Domfreihof liegt die </a:t>
            </a:r>
            <a:r>
              <a:rPr lang="de-DE" sz="2400" b="1" dirty="0" smtClean="0">
                <a:solidFill>
                  <a:schemeClr val="tx1"/>
                </a:solidFill>
              </a:rPr>
              <a:t>Geschäftsstelle</a:t>
            </a:r>
            <a:r>
              <a:rPr lang="de-DE" sz="2400" dirty="0" smtClean="0">
                <a:solidFill>
                  <a:schemeClr val="tx1"/>
                </a:solidFill>
              </a:rPr>
              <a:t> des Bildungs- und Medienzentrums Trier mit Sitz der Volkshochschule (vhs) sowie der Stadtbücherei Trier. </a:t>
            </a:r>
          </a:p>
          <a:p>
            <a:pPr>
              <a:lnSpc>
                <a:spcPts val="3000"/>
              </a:lnSpc>
              <a:spcBef>
                <a:spcPts val="600"/>
              </a:spcBef>
            </a:pPr>
            <a:r>
              <a:rPr lang="de-DE" sz="2400" dirty="0" smtClean="0">
                <a:solidFill>
                  <a:schemeClr val="tx1"/>
                </a:solidFill>
              </a:rPr>
              <a:t>In der </a:t>
            </a:r>
            <a:r>
              <a:rPr lang="de-DE" sz="2400" b="1" dirty="0" smtClean="0">
                <a:solidFill>
                  <a:schemeClr val="tx1"/>
                </a:solidFill>
              </a:rPr>
              <a:t>Stadtbücherei Trier</a:t>
            </a:r>
            <a:r>
              <a:rPr lang="de-DE" sz="2400" dirty="0" smtClean="0">
                <a:solidFill>
                  <a:schemeClr val="tx1"/>
                </a:solidFill>
              </a:rPr>
              <a:t> gibt es mehr als 90.000 </a:t>
            </a:r>
            <a:r>
              <a:rPr lang="de-DE" sz="2400" dirty="0">
                <a:solidFill>
                  <a:schemeClr val="tx1"/>
                </a:solidFill>
              </a:rPr>
              <a:t>Medien wie Bücher, Hörbücher und Musik-CDs sowie Computer- und </a:t>
            </a:r>
            <a:r>
              <a:rPr lang="de-DE" sz="2400" dirty="0" smtClean="0">
                <a:solidFill>
                  <a:schemeClr val="tx1"/>
                </a:solidFill>
              </a:rPr>
              <a:t>Konsolen-spiele zum Ausleihen. Im </a:t>
            </a:r>
            <a:r>
              <a:rPr lang="de-DE" sz="2400" b="1" dirty="0" smtClean="0">
                <a:solidFill>
                  <a:schemeClr val="tx1"/>
                </a:solidFill>
              </a:rPr>
              <a:t>Lerntreff</a:t>
            </a:r>
            <a:r>
              <a:rPr lang="de-DE" sz="2400" dirty="0" smtClean="0">
                <a:solidFill>
                  <a:schemeClr val="tx1"/>
                </a:solidFill>
              </a:rPr>
              <a:t> kann man mit Lerngruppen oder einem Lernpaten/ einer Lernpatin arbeiten und erhält zum Beispiel auch Hilfen in Computerfragen. </a:t>
            </a:r>
          </a:p>
          <a:p>
            <a:pPr algn="just">
              <a:lnSpc>
                <a:spcPts val="3000"/>
              </a:lnSpc>
              <a:spcBef>
                <a:spcPts val="1800"/>
              </a:spcBef>
              <a:spcAft>
                <a:spcPts val="600"/>
              </a:spcAft>
            </a:pPr>
            <a:r>
              <a:rPr lang="de-DE" sz="2400" b="1" dirty="0" smtClean="0">
                <a:solidFill>
                  <a:schemeClr val="tx1"/>
                </a:solidFill>
              </a:rPr>
              <a:t>Öffnungszeiten der Stadtbücherei Trier:</a:t>
            </a:r>
            <a:endParaRPr lang="de-DE" sz="2400" dirty="0" smtClean="0">
              <a:solidFill>
                <a:schemeClr val="tx1"/>
              </a:solidFill>
            </a:endParaRPr>
          </a:p>
          <a:p>
            <a:r>
              <a:rPr lang="de-DE" sz="2400" dirty="0" smtClean="0">
                <a:solidFill>
                  <a:schemeClr val="tx1"/>
                </a:solidFill>
              </a:rPr>
              <a:t>Montag, Dienstag und Freitag: </a:t>
            </a:r>
            <a:r>
              <a:rPr lang="de-DE" sz="2400" dirty="0">
                <a:solidFill>
                  <a:schemeClr val="tx1"/>
                </a:solidFill>
              </a:rPr>
              <a:t>12-18 Uhr</a:t>
            </a:r>
            <a:br>
              <a:rPr lang="de-DE" sz="2400" dirty="0">
                <a:solidFill>
                  <a:schemeClr val="tx1"/>
                </a:solidFill>
              </a:rPr>
            </a:br>
            <a:r>
              <a:rPr lang="de-DE" sz="2400" dirty="0" smtClean="0">
                <a:solidFill>
                  <a:schemeClr val="tx1"/>
                </a:solidFill>
              </a:rPr>
              <a:t>Mittwoch</a:t>
            </a:r>
            <a:r>
              <a:rPr lang="de-DE" sz="2400" dirty="0">
                <a:solidFill>
                  <a:schemeClr val="tx1"/>
                </a:solidFill>
              </a:rPr>
              <a:t>: 9-13 Uhr</a:t>
            </a:r>
            <a:br>
              <a:rPr lang="de-DE" sz="2400" dirty="0">
                <a:solidFill>
                  <a:schemeClr val="tx1"/>
                </a:solidFill>
              </a:rPr>
            </a:br>
            <a:r>
              <a:rPr lang="de-DE" sz="2400" dirty="0">
                <a:solidFill>
                  <a:schemeClr val="tx1"/>
                </a:solidFill>
              </a:rPr>
              <a:t>Donnerstag: 12-19 Uhr</a:t>
            </a:r>
            <a:br>
              <a:rPr lang="de-DE" sz="2400" dirty="0">
                <a:solidFill>
                  <a:schemeClr val="tx1"/>
                </a:solidFill>
              </a:rPr>
            </a:br>
            <a:r>
              <a:rPr lang="de-DE" sz="2400" dirty="0" smtClean="0">
                <a:solidFill>
                  <a:schemeClr val="tx1"/>
                </a:solidFill>
              </a:rPr>
              <a:t>Samstag</a:t>
            </a:r>
            <a:r>
              <a:rPr lang="de-DE" sz="2400" dirty="0">
                <a:solidFill>
                  <a:schemeClr val="tx1"/>
                </a:solidFill>
              </a:rPr>
              <a:t>: </a:t>
            </a:r>
            <a:r>
              <a:rPr lang="de-DE" sz="2400" i="1" dirty="0">
                <a:solidFill>
                  <a:schemeClr val="tx1"/>
                </a:solidFill>
              </a:rPr>
              <a:t>geschlossen</a:t>
            </a:r>
          </a:p>
          <a:p>
            <a:pPr algn="just">
              <a:lnSpc>
                <a:spcPts val="3000"/>
              </a:lnSpc>
              <a:spcBef>
                <a:spcPts val="1800"/>
              </a:spcBef>
              <a:spcAft>
                <a:spcPts val="1200"/>
              </a:spcAft>
            </a:pPr>
            <a:endParaRPr lang="de-DE" sz="2400" dirty="0" smtClean="0">
              <a:solidFill>
                <a:schemeClr val="tx1"/>
              </a:solidFill>
            </a:endParaRPr>
          </a:p>
        </p:txBody>
      </p:sp>
      <p:sp>
        <p:nvSpPr>
          <p:cNvPr id="5" name="Rechteck 4"/>
          <p:cNvSpPr/>
          <p:nvPr/>
        </p:nvSpPr>
        <p:spPr>
          <a:xfrm>
            <a:off x="293548" y="6556106"/>
            <a:ext cx="7848872" cy="276999"/>
          </a:xfrm>
          <a:prstGeom prst="rect">
            <a:avLst/>
          </a:prstGeom>
        </p:spPr>
        <p:txBody>
          <a:bodyPr wrap="square">
            <a:spAutoFit/>
          </a:bodyPr>
          <a:lstStyle/>
          <a:p>
            <a:r>
              <a:rPr lang="de-DE" sz="1200" dirty="0" smtClean="0"/>
              <a:t>Textquelle: </a:t>
            </a:r>
            <a:r>
              <a:rPr lang="de-DE" sz="1200" dirty="0"/>
              <a:t>http://www.stadtbuecherei-trier.de/wir-ueber-uns/ [02.11.2020]</a:t>
            </a:r>
          </a:p>
        </p:txBody>
      </p:sp>
      <p:sp>
        <p:nvSpPr>
          <p:cNvPr id="4" name="Abgerundetes Rechteck 3"/>
          <p:cNvSpPr/>
          <p:nvPr/>
        </p:nvSpPr>
        <p:spPr>
          <a:xfrm>
            <a:off x="5508104" y="5589240"/>
            <a:ext cx="3528392" cy="1164176"/>
          </a:xfrm>
          <a:prstGeom prst="roundRect">
            <a:avLst/>
          </a:prstGeom>
          <a:noFill/>
          <a:ln>
            <a:solidFill>
              <a:srgbClr val="EC5A74"/>
            </a:solidFill>
          </a:ln>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lvl="0" algn="just">
              <a:lnSpc>
                <a:spcPts val="2900"/>
              </a:lnSpc>
            </a:pPr>
            <a:r>
              <a:rPr lang="de-DE" sz="2400" b="1" dirty="0" smtClean="0">
                <a:solidFill>
                  <a:prstClr val="black"/>
                </a:solidFill>
              </a:rPr>
              <a:t>Domfreihof 1b</a:t>
            </a:r>
          </a:p>
          <a:p>
            <a:pPr lvl="0" algn="just">
              <a:lnSpc>
                <a:spcPts val="2900"/>
              </a:lnSpc>
            </a:pPr>
            <a:r>
              <a:rPr lang="de-DE" sz="2400" b="1" dirty="0" smtClean="0">
                <a:solidFill>
                  <a:prstClr val="black"/>
                </a:solidFill>
              </a:rPr>
              <a:t>54290 Trier</a:t>
            </a:r>
          </a:p>
          <a:p>
            <a:pPr lvl="0" algn="just">
              <a:lnSpc>
                <a:spcPts val="2900"/>
              </a:lnSpc>
            </a:pPr>
            <a:r>
              <a:rPr lang="de-DE" sz="2400" b="1" dirty="0" smtClean="0">
                <a:solidFill>
                  <a:prstClr val="black"/>
                </a:solidFill>
              </a:rPr>
              <a:t>Telefon: 0651 - 718 - 2422</a:t>
            </a:r>
            <a:endParaRPr lang="de-DE" sz="2400" b="1" dirty="0">
              <a:solidFill>
                <a:prstClr val="black"/>
              </a:solidFill>
            </a:endParaRPr>
          </a:p>
        </p:txBody>
      </p:sp>
      <p:pic>
        <p:nvPicPr>
          <p:cNvPr id="6" name="Picture 4" descr="G:\43\43APAG\01 Projekt Knotenpunkte 2018-2021\09 Öffentlichkeitsarbeit\Layout_Materialien Textgestaltung\NEUMANN-DESIGN-Knotenpunkte-Detail-Porta-im-Kreis-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8424" y="188641"/>
            <a:ext cx="576064" cy="576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867160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bgerundetes Rechteck 9"/>
          <p:cNvSpPr/>
          <p:nvPr/>
        </p:nvSpPr>
        <p:spPr>
          <a:xfrm>
            <a:off x="179512" y="6486305"/>
            <a:ext cx="3588016" cy="31743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900" dirty="0" smtClean="0">
                <a:solidFill>
                  <a:schemeClr val="tx1"/>
                </a:solidFill>
              </a:rPr>
              <a:t>Bildquelle: Projekt Knotenpunkte für Grundbildung</a:t>
            </a:r>
            <a:endParaRPr lang="de-DE" sz="900" dirty="0">
              <a:solidFill>
                <a:schemeClr val="tx1"/>
              </a:solidFill>
            </a:endParaRPr>
          </a:p>
        </p:txBody>
      </p:sp>
      <p:pic>
        <p:nvPicPr>
          <p:cNvPr id="3" name="Grafik 2"/>
          <p:cNvPicPr>
            <a:picLocks noChangeAspect="1"/>
          </p:cNvPicPr>
          <p:nvPr/>
        </p:nvPicPr>
        <p:blipFill rotWithShape="1">
          <a:blip r:embed="rId2" cstate="print">
            <a:extLst>
              <a:ext uri="{28A0092B-C50C-407E-A947-70E740481C1C}">
                <a14:useLocalDpi xmlns:a14="http://schemas.microsoft.com/office/drawing/2010/main" val="0"/>
              </a:ext>
            </a:extLst>
          </a:blip>
          <a:srcRect l="6250" t="3195" r="3855" b="11944"/>
          <a:stretch/>
        </p:blipFill>
        <p:spPr>
          <a:xfrm>
            <a:off x="208087" y="243085"/>
            <a:ext cx="8723705" cy="6176343"/>
          </a:xfrm>
          <a:prstGeom prst="rect">
            <a:avLst/>
          </a:prstGeom>
        </p:spPr>
      </p:pic>
    </p:spTree>
    <p:extLst>
      <p:ext uri="{BB962C8B-B14F-4D97-AF65-F5344CB8AC3E}">
        <p14:creationId xmlns:p14="http://schemas.microsoft.com/office/powerpoint/2010/main" val="374815104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bgerundetes Rechteck 1"/>
          <p:cNvSpPr/>
          <p:nvPr/>
        </p:nvSpPr>
        <p:spPr>
          <a:xfrm>
            <a:off x="-92238" y="260650"/>
            <a:ext cx="9144000" cy="597666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ts val="3300"/>
              </a:lnSpc>
            </a:pPr>
            <a:r>
              <a:rPr lang="de-DE" sz="2800" b="1" dirty="0" smtClean="0">
                <a:solidFill>
                  <a:schemeClr val="tx1"/>
                </a:solidFill>
              </a:rPr>
              <a:t>Bildungs- und Medienzentrum Trier</a:t>
            </a:r>
          </a:p>
          <a:p>
            <a:pPr algn="just">
              <a:lnSpc>
                <a:spcPts val="3300"/>
              </a:lnSpc>
              <a:spcAft>
                <a:spcPts val="1200"/>
              </a:spcAft>
            </a:pPr>
            <a:r>
              <a:rPr lang="de-DE" sz="2800" dirty="0" smtClean="0">
                <a:solidFill>
                  <a:schemeClr val="tx1"/>
                </a:solidFill>
              </a:rPr>
              <a:t>Volkshochschule Trier</a:t>
            </a:r>
          </a:p>
          <a:p>
            <a:pPr>
              <a:lnSpc>
                <a:spcPts val="3000"/>
              </a:lnSpc>
              <a:spcBef>
                <a:spcPts val="1200"/>
              </a:spcBef>
            </a:pPr>
            <a:r>
              <a:rPr lang="de-DE" sz="2400" dirty="0" smtClean="0">
                <a:solidFill>
                  <a:schemeClr val="tx1"/>
                </a:solidFill>
              </a:rPr>
              <a:t>Am Domfreihof liegt die </a:t>
            </a:r>
            <a:r>
              <a:rPr lang="de-DE" sz="2400" b="1" dirty="0" smtClean="0">
                <a:solidFill>
                  <a:schemeClr val="tx1"/>
                </a:solidFill>
              </a:rPr>
              <a:t>Geschäftsstelle</a:t>
            </a:r>
            <a:r>
              <a:rPr lang="de-DE" sz="2400" dirty="0" smtClean="0">
                <a:solidFill>
                  <a:schemeClr val="tx1"/>
                </a:solidFill>
              </a:rPr>
              <a:t> des Bildungs- und Medienzentrums Trier mit Sitz der Volkshochschule (vhs). In der </a:t>
            </a:r>
            <a:r>
              <a:rPr lang="de-DE" sz="2400" b="1" dirty="0" smtClean="0">
                <a:solidFill>
                  <a:schemeClr val="tx1"/>
                </a:solidFill>
              </a:rPr>
              <a:t>vhs</a:t>
            </a:r>
            <a:r>
              <a:rPr lang="de-DE" sz="2400" dirty="0" smtClean="0">
                <a:solidFill>
                  <a:schemeClr val="tx1"/>
                </a:solidFill>
              </a:rPr>
              <a:t> kann man aus zahlreichen Bereichen Kurse auswählen:      Sprachen   </a:t>
            </a:r>
          </a:p>
          <a:p>
            <a:pPr algn="just">
              <a:lnSpc>
                <a:spcPts val="3000"/>
              </a:lnSpc>
            </a:pPr>
            <a:r>
              <a:rPr lang="de-DE" sz="2400" dirty="0">
                <a:solidFill>
                  <a:schemeClr val="tx1"/>
                </a:solidFill>
              </a:rPr>
              <a:t> </a:t>
            </a:r>
            <a:r>
              <a:rPr lang="de-DE" sz="2400" dirty="0" smtClean="0">
                <a:solidFill>
                  <a:schemeClr val="tx1"/>
                </a:solidFill>
              </a:rPr>
              <a:t>    Gesundheit       Kultur       Gesellschaft        Arbeit &amp; Beruf       </a:t>
            </a:r>
          </a:p>
          <a:p>
            <a:pPr>
              <a:lnSpc>
                <a:spcPts val="3000"/>
              </a:lnSpc>
            </a:pPr>
            <a:r>
              <a:rPr lang="de-DE" sz="2400" dirty="0">
                <a:solidFill>
                  <a:schemeClr val="tx1"/>
                </a:solidFill>
              </a:rPr>
              <a:t> </a:t>
            </a:r>
            <a:r>
              <a:rPr lang="de-DE" sz="2400" dirty="0" smtClean="0">
                <a:solidFill>
                  <a:schemeClr val="tx1"/>
                </a:solidFill>
              </a:rPr>
              <a:t>    Grundbildung. Es gibt Vorträge, Ausstellungen und vieles mehr. Viele Angebote sind kostengünstig, manche sogar komplett kostenfrei. Zweimal im Jahr erscheinen die neuen Programmhefte: Hier sieht man alle Kurse im Überblick. Die Geschäftsstelle der vhs hilft bei allen Fragen rund um die Kurse gerne weiter: </a:t>
            </a:r>
          </a:p>
          <a:p>
            <a:pPr algn="just">
              <a:lnSpc>
                <a:spcPts val="3000"/>
              </a:lnSpc>
              <a:spcBef>
                <a:spcPts val="1200"/>
              </a:spcBef>
            </a:pPr>
            <a:r>
              <a:rPr lang="de-DE" sz="2400" b="1" dirty="0" smtClean="0">
                <a:solidFill>
                  <a:schemeClr val="tx1"/>
                </a:solidFill>
              </a:rPr>
              <a:t>Service-Zeiten:</a:t>
            </a:r>
            <a:r>
              <a:rPr lang="de-DE" sz="2400" dirty="0" smtClean="0">
                <a:solidFill>
                  <a:schemeClr val="tx1"/>
                </a:solidFill>
              </a:rPr>
              <a:t> </a:t>
            </a:r>
          </a:p>
          <a:p>
            <a:pPr algn="just">
              <a:lnSpc>
                <a:spcPts val="3000"/>
              </a:lnSpc>
            </a:pPr>
            <a:r>
              <a:rPr lang="de-DE" sz="2400" dirty="0" smtClean="0">
                <a:solidFill>
                  <a:schemeClr val="tx1"/>
                </a:solidFill>
              </a:rPr>
              <a:t>Montag, Dienstag, Mittwoch, Freitag: 8:45-12:15 Uhr</a:t>
            </a:r>
          </a:p>
          <a:p>
            <a:pPr algn="just">
              <a:lnSpc>
                <a:spcPts val="3000"/>
              </a:lnSpc>
            </a:pPr>
            <a:r>
              <a:rPr lang="de-DE" sz="2400" dirty="0" smtClean="0">
                <a:solidFill>
                  <a:schemeClr val="tx1"/>
                </a:solidFill>
              </a:rPr>
              <a:t>Dienstag: 14:30 – 16:00 Uhr</a:t>
            </a:r>
          </a:p>
          <a:p>
            <a:pPr algn="just">
              <a:lnSpc>
                <a:spcPts val="3000"/>
              </a:lnSpc>
            </a:pPr>
            <a:r>
              <a:rPr lang="de-DE" sz="2400" dirty="0" smtClean="0">
                <a:solidFill>
                  <a:schemeClr val="tx1"/>
                </a:solidFill>
              </a:rPr>
              <a:t>Donnerstag: 12:15 – 18:00 Uhr</a:t>
            </a:r>
          </a:p>
        </p:txBody>
      </p:sp>
      <p:sp>
        <p:nvSpPr>
          <p:cNvPr id="5" name="Rechteck 4"/>
          <p:cNvSpPr/>
          <p:nvPr/>
        </p:nvSpPr>
        <p:spPr>
          <a:xfrm>
            <a:off x="206550" y="6556106"/>
            <a:ext cx="7848872" cy="276999"/>
          </a:xfrm>
          <a:prstGeom prst="rect">
            <a:avLst/>
          </a:prstGeom>
        </p:spPr>
        <p:txBody>
          <a:bodyPr wrap="square">
            <a:spAutoFit/>
          </a:bodyPr>
          <a:lstStyle/>
          <a:p>
            <a:r>
              <a:rPr lang="de-DE" sz="1200" dirty="0" smtClean="0"/>
              <a:t>Textquelle: </a:t>
            </a:r>
            <a:r>
              <a:rPr lang="de-DE" sz="1200" dirty="0"/>
              <a:t>https://vhs-trier.de/ [02.11.2020] </a:t>
            </a:r>
          </a:p>
        </p:txBody>
      </p:sp>
      <p:sp>
        <p:nvSpPr>
          <p:cNvPr id="4" name="Abgerundetes Rechteck 3"/>
          <p:cNvSpPr/>
          <p:nvPr/>
        </p:nvSpPr>
        <p:spPr>
          <a:xfrm>
            <a:off x="5478124" y="5661248"/>
            <a:ext cx="3486365" cy="1152128"/>
          </a:xfrm>
          <a:prstGeom prst="roundRect">
            <a:avLst/>
          </a:prstGeom>
          <a:noFill/>
          <a:ln>
            <a:solidFill>
              <a:srgbClr val="EC5A74"/>
            </a:solidFill>
          </a:ln>
        </p:spPr>
        <p:style>
          <a:lnRef idx="2">
            <a:schemeClr val="accent1">
              <a:shade val="50000"/>
            </a:schemeClr>
          </a:lnRef>
          <a:fillRef idx="1">
            <a:schemeClr val="accent1"/>
          </a:fillRef>
          <a:effectRef idx="0">
            <a:schemeClr val="accent1"/>
          </a:effectRef>
          <a:fontRef idx="minor">
            <a:schemeClr val="lt1"/>
          </a:fontRef>
        </p:style>
        <p:txBody>
          <a:bodyPr lIns="36000" rIns="72000" rtlCol="0" anchor="ctr"/>
          <a:lstStyle/>
          <a:p>
            <a:pPr lvl="0" algn="just">
              <a:lnSpc>
                <a:spcPts val="2900"/>
              </a:lnSpc>
            </a:pPr>
            <a:r>
              <a:rPr lang="de-DE" sz="2400" b="1" dirty="0" smtClean="0">
                <a:solidFill>
                  <a:prstClr val="black"/>
                </a:solidFill>
              </a:rPr>
              <a:t>Domfreihof 1b</a:t>
            </a:r>
          </a:p>
          <a:p>
            <a:pPr lvl="0" algn="just">
              <a:lnSpc>
                <a:spcPts val="2900"/>
              </a:lnSpc>
            </a:pPr>
            <a:r>
              <a:rPr lang="de-DE" sz="2400" b="1" dirty="0" smtClean="0">
                <a:solidFill>
                  <a:prstClr val="black"/>
                </a:solidFill>
              </a:rPr>
              <a:t>54290 Trier</a:t>
            </a:r>
          </a:p>
          <a:p>
            <a:pPr lvl="0" algn="just">
              <a:lnSpc>
                <a:spcPts val="2900"/>
              </a:lnSpc>
            </a:pPr>
            <a:r>
              <a:rPr lang="de-DE" sz="2400" b="1" dirty="0" smtClean="0">
                <a:solidFill>
                  <a:prstClr val="black"/>
                </a:solidFill>
              </a:rPr>
              <a:t>Telefon: 0651 - 718 - 2437</a:t>
            </a:r>
            <a:endParaRPr lang="de-DE" sz="2400" b="1" dirty="0">
              <a:solidFill>
                <a:prstClr val="black"/>
              </a:solidFill>
            </a:endParaRPr>
          </a:p>
        </p:txBody>
      </p:sp>
      <p:pic>
        <p:nvPicPr>
          <p:cNvPr id="6" name="Picture 4" descr="G:\43\43APAG\01 Projekt Knotenpunkte 2018-2021\09 Öffentlichkeitsarbeit\Layout_Materialien Textgestaltung\NEUMANN-DESIGN-Knotenpunkte-Detail-Porta-im-Kreis-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8424" y="188641"/>
            <a:ext cx="576064" cy="576064"/>
          </a:xfrm>
          <a:prstGeom prst="rect">
            <a:avLst/>
          </a:prstGeom>
          <a:noFill/>
          <a:extLst>
            <a:ext uri="{909E8E84-426E-40DD-AFC4-6F175D3DCCD1}">
              <a14:hiddenFill xmlns:a14="http://schemas.microsoft.com/office/drawing/2010/main">
                <a:solidFill>
                  <a:srgbClr val="FFFFFF"/>
                </a:solidFill>
              </a14:hiddenFill>
            </a:ext>
          </a:extLst>
        </p:spPr>
      </p:pic>
      <p:sp>
        <p:nvSpPr>
          <p:cNvPr id="8" name="Ellipse 7"/>
          <p:cNvSpPr/>
          <p:nvPr/>
        </p:nvSpPr>
        <p:spPr>
          <a:xfrm>
            <a:off x="7167230" y="2151906"/>
            <a:ext cx="144016" cy="144000"/>
          </a:xfrm>
          <a:prstGeom prst="ellipse">
            <a:avLst/>
          </a:prstGeom>
          <a:solidFill>
            <a:srgbClr val="EC5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Ellipse 8"/>
          <p:cNvSpPr/>
          <p:nvPr/>
        </p:nvSpPr>
        <p:spPr>
          <a:xfrm>
            <a:off x="335576" y="2530996"/>
            <a:ext cx="144016" cy="144000"/>
          </a:xfrm>
          <a:prstGeom prst="ellipse">
            <a:avLst/>
          </a:prstGeom>
          <a:solidFill>
            <a:srgbClr val="EC5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Ellipse 10"/>
          <p:cNvSpPr/>
          <p:nvPr/>
        </p:nvSpPr>
        <p:spPr>
          <a:xfrm>
            <a:off x="2236019" y="2530234"/>
            <a:ext cx="144016" cy="144000"/>
          </a:xfrm>
          <a:prstGeom prst="ellipse">
            <a:avLst/>
          </a:prstGeom>
          <a:solidFill>
            <a:srgbClr val="EC5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Ellipse 11"/>
          <p:cNvSpPr/>
          <p:nvPr/>
        </p:nvSpPr>
        <p:spPr>
          <a:xfrm>
            <a:off x="3461900" y="2530234"/>
            <a:ext cx="144016" cy="144000"/>
          </a:xfrm>
          <a:prstGeom prst="ellipse">
            <a:avLst/>
          </a:prstGeom>
          <a:solidFill>
            <a:srgbClr val="EC5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Ellipse 12"/>
          <p:cNvSpPr/>
          <p:nvPr/>
        </p:nvSpPr>
        <p:spPr>
          <a:xfrm>
            <a:off x="5478124" y="2530234"/>
            <a:ext cx="144016" cy="144000"/>
          </a:xfrm>
          <a:prstGeom prst="ellipse">
            <a:avLst/>
          </a:prstGeom>
          <a:solidFill>
            <a:srgbClr val="EC5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Ellipse 13"/>
          <p:cNvSpPr/>
          <p:nvPr/>
        </p:nvSpPr>
        <p:spPr>
          <a:xfrm>
            <a:off x="338518" y="2915435"/>
            <a:ext cx="144016" cy="144000"/>
          </a:xfrm>
          <a:prstGeom prst="ellipse">
            <a:avLst/>
          </a:prstGeom>
          <a:solidFill>
            <a:srgbClr val="EC5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3332187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bgerundetes Rechteck 9"/>
          <p:cNvSpPr/>
          <p:nvPr/>
        </p:nvSpPr>
        <p:spPr>
          <a:xfrm>
            <a:off x="368679" y="6433457"/>
            <a:ext cx="3588016" cy="31743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900" dirty="0" smtClean="0">
                <a:solidFill>
                  <a:schemeClr val="tx1"/>
                </a:solidFill>
              </a:rPr>
              <a:t>Bildquelle: Projekt Knotenpunkte für Grundbildung</a:t>
            </a:r>
            <a:endParaRPr lang="de-DE" sz="900" dirty="0">
              <a:solidFill>
                <a:schemeClr val="tx1"/>
              </a:solidFill>
            </a:endParaRPr>
          </a:p>
        </p:txBody>
      </p:sp>
      <p:pic>
        <p:nvPicPr>
          <p:cNvPr id="4" name="Grafik 3"/>
          <p:cNvPicPr>
            <a:picLocks noChangeAspect="1"/>
          </p:cNvPicPr>
          <p:nvPr/>
        </p:nvPicPr>
        <p:blipFill rotWithShape="1">
          <a:blip r:embed="rId2" cstate="print">
            <a:extLst>
              <a:ext uri="{28A0092B-C50C-407E-A947-70E740481C1C}">
                <a14:useLocalDpi xmlns:a14="http://schemas.microsoft.com/office/drawing/2010/main" val="0"/>
              </a:ext>
            </a:extLst>
          </a:blip>
          <a:srcRect l="7917" t="3194" r="7396" b="12500"/>
          <a:stretch/>
        </p:blipFill>
        <p:spPr>
          <a:xfrm>
            <a:off x="437828" y="270655"/>
            <a:ext cx="8280920" cy="6182681"/>
          </a:xfrm>
          <a:prstGeom prst="rect">
            <a:avLst/>
          </a:prstGeom>
        </p:spPr>
      </p:pic>
    </p:spTree>
    <p:extLst>
      <p:ext uri="{BB962C8B-B14F-4D97-AF65-F5344CB8AC3E}">
        <p14:creationId xmlns:p14="http://schemas.microsoft.com/office/powerpoint/2010/main" val="8820851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bgerundetes Rechteck 3"/>
          <p:cNvSpPr/>
          <p:nvPr/>
        </p:nvSpPr>
        <p:spPr>
          <a:xfrm>
            <a:off x="10667" y="-1"/>
            <a:ext cx="9133334" cy="650798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r>
              <a:rPr lang="de-DE" sz="2800" b="1" dirty="0" smtClean="0">
                <a:solidFill>
                  <a:schemeClr val="tx1"/>
                </a:solidFill>
              </a:rPr>
              <a:t>Trikibüro – </a:t>
            </a:r>
          </a:p>
          <a:p>
            <a:pPr algn="just">
              <a:lnSpc>
                <a:spcPts val="3300"/>
              </a:lnSpc>
            </a:pPr>
            <a:r>
              <a:rPr lang="de-DE" sz="2800" b="1" dirty="0" smtClean="0">
                <a:solidFill>
                  <a:schemeClr val="tx1"/>
                </a:solidFill>
              </a:rPr>
              <a:t>Informationsbüro für Trierer Kinder und Familien</a:t>
            </a:r>
          </a:p>
          <a:p>
            <a:pPr algn="just">
              <a:lnSpc>
                <a:spcPts val="3300"/>
              </a:lnSpc>
            </a:pPr>
            <a:endParaRPr lang="de-DE" sz="1400" dirty="0" smtClean="0">
              <a:solidFill>
                <a:schemeClr val="tx1"/>
              </a:solidFill>
            </a:endParaRPr>
          </a:p>
          <a:p>
            <a:pPr algn="just">
              <a:lnSpc>
                <a:spcPts val="3300"/>
              </a:lnSpc>
            </a:pPr>
            <a:r>
              <a:rPr lang="de-DE" sz="2400" dirty="0" smtClean="0">
                <a:solidFill>
                  <a:schemeClr val="tx1"/>
                </a:solidFill>
              </a:rPr>
              <a:t>Das Trikibüro unterstützt Familien kostenlos und bietet Infos über:</a:t>
            </a:r>
          </a:p>
          <a:p>
            <a:pPr algn="just">
              <a:lnSpc>
                <a:spcPts val="3300"/>
              </a:lnSpc>
            </a:pPr>
            <a:r>
              <a:rPr lang="de-DE" sz="2400" dirty="0" smtClean="0">
                <a:solidFill>
                  <a:srgbClr val="EC5A74"/>
                </a:solidFill>
              </a:rPr>
              <a:t>●</a:t>
            </a:r>
            <a:r>
              <a:rPr lang="de-DE" sz="2400" dirty="0" smtClean="0">
                <a:solidFill>
                  <a:schemeClr val="tx1"/>
                </a:solidFill>
              </a:rPr>
              <a:t> Kleiderbasare </a:t>
            </a:r>
            <a:r>
              <a:rPr lang="de-DE" sz="2400" dirty="0" smtClean="0">
                <a:solidFill>
                  <a:srgbClr val="EC5A74"/>
                </a:solidFill>
              </a:rPr>
              <a:t>●</a:t>
            </a:r>
            <a:r>
              <a:rPr lang="de-DE" sz="2400" dirty="0" smtClean="0">
                <a:solidFill>
                  <a:schemeClr val="tx1"/>
                </a:solidFill>
              </a:rPr>
              <a:t> Betreuungsmöglichkeiten </a:t>
            </a:r>
            <a:r>
              <a:rPr lang="de-DE" sz="2400" dirty="0" smtClean="0">
                <a:solidFill>
                  <a:srgbClr val="EC5A74"/>
                </a:solidFill>
              </a:rPr>
              <a:t>●</a:t>
            </a:r>
            <a:r>
              <a:rPr lang="de-DE" sz="2400" dirty="0" smtClean="0">
                <a:solidFill>
                  <a:schemeClr val="tx1"/>
                </a:solidFill>
              </a:rPr>
              <a:t> Ferienangebote </a:t>
            </a:r>
            <a:r>
              <a:rPr lang="de-DE" sz="2400" dirty="0" smtClean="0">
                <a:solidFill>
                  <a:srgbClr val="EC5A74"/>
                </a:solidFill>
              </a:rPr>
              <a:t>●</a:t>
            </a:r>
            <a:r>
              <a:rPr lang="de-DE" sz="2400" dirty="0" smtClean="0">
                <a:solidFill>
                  <a:schemeClr val="tx1"/>
                </a:solidFill>
              </a:rPr>
              <a:t> sportliche</a:t>
            </a:r>
            <a:r>
              <a:rPr lang="de-DE" sz="2400" dirty="0">
                <a:solidFill>
                  <a:schemeClr val="tx1"/>
                </a:solidFill>
              </a:rPr>
              <a:t>, kulturelle und kreative </a:t>
            </a:r>
            <a:r>
              <a:rPr lang="de-DE" sz="2400" dirty="0" smtClean="0">
                <a:solidFill>
                  <a:schemeClr val="tx1"/>
                </a:solidFill>
              </a:rPr>
              <a:t>Freizeitangebote </a:t>
            </a:r>
            <a:r>
              <a:rPr lang="de-DE" sz="2400" dirty="0" smtClean="0">
                <a:solidFill>
                  <a:srgbClr val="EC5A74"/>
                </a:solidFill>
              </a:rPr>
              <a:t>●</a:t>
            </a:r>
            <a:r>
              <a:rPr lang="de-DE" sz="2400" dirty="0" smtClean="0">
                <a:solidFill>
                  <a:schemeClr val="tx1"/>
                </a:solidFill>
              </a:rPr>
              <a:t> Anlaufstellen </a:t>
            </a:r>
            <a:r>
              <a:rPr lang="de-DE" sz="2400" dirty="0">
                <a:solidFill>
                  <a:schemeClr val="tx1"/>
                </a:solidFill>
              </a:rPr>
              <a:t>für familiäre Probleme und </a:t>
            </a:r>
            <a:r>
              <a:rPr lang="de-DE" sz="2400" dirty="0" smtClean="0">
                <a:solidFill>
                  <a:schemeClr val="tx1"/>
                </a:solidFill>
              </a:rPr>
              <a:t>Notlagen.</a:t>
            </a:r>
          </a:p>
          <a:p>
            <a:pPr>
              <a:lnSpc>
                <a:spcPts val="3300"/>
              </a:lnSpc>
            </a:pPr>
            <a:r>
              <a:rPr lang="de-DE" sz="2400" dirty="0" smtClean="0">
                <a:solidFill>
                  <a:schemeClr val="tx1"/>
                </a:solidFill>
              </a:rPr>
              <a:t>Außerdem verleiht es kostenlos Brettspiele </a:t>
            </a:r>
            <a:r>
              <a:rPr lang="de-DE" sz="2400" dirty="0">
                <a:solidFill>
                  <a:schemeClr val="tx1"/>
                </a:solidFill>
              </a:rPr>
              <a:t>für jedes Alter und </a:t>
            </a:r>
            <a:r>
              <a:rPr lang="de-DE" sz="2400" dirty="0" smtClean="0">
                <a:solidFill>
                  <a:schemeClr val="tx1"/>
                </a:solidFill>
              </a:rPr>
              <a:t>Spielekoffer </a:t>
            </a:r>
            <a:r>
              <a:rPr lang="de-DE" sz="2400" dirty="0">
                <a:solidFill>
                  <a:schemeClr val="tx1"/>
                </a:solidFill>
              </a:rPr>
              <a:t>(Piraten, Jonglage, Zaubern</a:t>
            </a:r>
            <a:r>
              <a:rPr lang="de-DE" sz="2400" dirty="0" smtClean="0">
                <a:solidFill>
                  <a:schemeClr val="tx1"/>
                </a:solidFill>
              </a:rPr>
              <a:t>…), die zum Beispiel auch für Kindergeburtstage genutzt werden können.</a:t>
            </a:r>
          </a:p>
          <a:p>
            <a:pPr algn="just">
              <a:lnSpc>
                <a:spcPts val="3300"/>
              </a:lnSpc>
            </a:pPr>
            <a:endParaRPr lang="de-DE" sz="2400" dirty="0" smtClean="0">
              <a:solidFill>
                <a:schemeClr val="tx1"/>
              </a:solidFill>
            </a:endParaRPr>
          </a:p>
          <a:p>
            <a:pPr algn="just">
              <a:lnSpc>
                <a:spcPts val="3300"/>
              </a:lnSpc>
            </a:pPr>
            <a:r>
              <a:rPr lang="de-DE" sz="2400" b="1" dirty="0" smtClean="0">
                <a:solidFill>
                  <a:schemeClr val="tx1"/>
                </a:solidFill>
              </a:rPr>
              <a:t>Öffnungszeiten: </a:t>
            </a:r>
          </a:p>
          <a:p>
            <a:pPr algn="just">
              <a:lnSpc>
                <a:spcPts val="3300"/>
              </a:lnSpc>
            </a:pPr>
            <a:r>
              <a:rPr lang="de-DE" sz="2400" dirty="0" smtClean="0">
                <a:solidFill>
                  <a:schemeClr val="tx1"/>
                </a:solidFill>
              </a:rPr>
              <a:t>freitags 10-12 Uhr u. nach Vereinbarung</a:t>
            </a:r>
          </a:p>
          <a:p>
            <a:pPr algn="just">
              <a:lnSpc>
                <a:spcPts val="3300"/>
              </a:lnSpc>
            </a:pPr>
            <a:r>
              <a:rPr lang="de-DE" sz="2400" dirty="0" smtClean="0">
                <a:solidFill>
                  <a:schemeClr val="tx1"/>
                </a:solidFill>
              </a:rPr>
              <a:t>Telefonisch: montags, mittwochs, </a:t>
            </a:r>
          </a:p>
          <a:p>
            <a:pPr algn="just">
              <a:lnSpc>
                <a:spcPts val="3300"/>
              </a:lnSpc>
            </a:pPr>
            <a:r>
              <a:rPr lang="de-DE" sz="2400" dirty="0" smtClean="0">
                <a:solidFill>
                  <a:schemeClr val="tx1"/>
                </a:solidFill>
              </a:rPr>
              <a:t>freitags 10-12 Uhr und 15-17 Uhr</a:t>
            </a:r>
          </a:p>
          <a:p>
            <a:pPr algn="just">
              <a:lnSpc>
                <a:spcPts val="3300"/>
              </a:lnSpc>
            </a:pPr>
            <a:endParaRPr lang="de-DE" sz="2400"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r>
              <a:rPr lang="de-DE" sz="2800" b="1" dirty="0" smtClean="0">
                <a:solidFill>
                  <a:schemeClr val="tx1"/>
                </a:solidFill>
              </a:rPr>
              <a:t> </a:t>
            </a:r>
            <a:endParaRPr lang="de-DE" sz="2800" b="1" dirty="0">
              <a:solidFill>
                <a:schemeClr val="tx1"/>
              </a:solidFill>
            </a:endParaRPr>
          </a:p>
          <a:p>
            <a:pPr algn="just"/>
            <a:endParaRPr lang="de-DE" dirty="0">
              <a:solidFill>
                <a:schemeClr val="tx1"/>
              </a:solidFill>
            </a:endParaRPr>
          </a:p>
        </p:txBody>
      </p:sp>
      <p:sp>
        <p:nvSpPr>
          <p:cNvPr id="5" name="Rechteck 4"/>
          <p:cNvSpPr/>
          <p:nvPr/>
        </p:nvSpPr>
        <p:spPr>
          <a:xfrm>
            <a:off x="328861" y="6536377"/>
            <a:ext cx="7848872" cy="276999"/>
          </a:xfrm>
          <a:prstGeom prst="rect">
            <a:avLst/>
          </a:prstGeom>
        </p:spPr>
        <p:txBody>
          <a:bodyPr wrap="square">
            <a:spAutoFit/>
          </a:bodyPr>
          <a:lstStyle/>
          <a:p>
            <a:r>
              <a:rPr lang="de-DE" sz="1200" dirty="0" smtClean="0"/>
              <a:t>Textquelle: https://wp12.triki.de/was-ist-das-triki-buero/, </a:t>
            </a:r>
            <a:r>
              <a:rPr lang="de-DE" sz="1200" dirty="0" smtClean="0">
                <a:cs typeface="Arial"/>
              </a:rPr>
              <a:t>[02.11.2020]</a:t>
            </a:r>
            <a:r>
              <a:rPr lang="de-DE" sz="1200" dirty="0" smtClean="0"/>
              <a:t>  </a:t>
            </a:r>
            <a:endParaRPr lang="de-DE" sz="1200" dirty="0"/>
          </a:p>
        </p:txBody>
      </p:sp>
      <p:sp>
        <p:nvSpPr>
          <p:cNvPr id="6" name="Abgerundetes Rechteck 5"/>
          <p:cNvSpPr/>
          <p:nvPr/>
        </p:nvSpPr>
        <p:spPr>
          <a:xfrm>
            <a:off x="5652120" y="5301208"/>
            <a:ext cx="3363888" cy="1373668"/>
          </a:xfrm>
          <a:prstGeom prst="roundRect">
            <a:avLst/>
          </a:prstGeom>
          <a:noFill/>
          <a:ln w="28575">
            <a:solidFill>
              <a:srgbClr val="EC5A74"/>
            </a:solidFill>
          </a:ln>
        </p:spPr>
        <p:style>
          <a:lnRef idx="2">
            <a:schemeClr val="accent1">
              <a:shade val="50000"/>
            </a:schemeClr>
          </a:lnRef>
          <a:fillRef idx="1">
            <a:schemeClr val="accent1"/>
          </a:fillRef>
          <a:effectRef idx="0">
            <a:schemeClr val="accent1"/>
          </a:effectRef>
          <a:fontRef idx="minor">
            <a:schemeClr val="lt1"/>
          </a:fontRef>
        </p:style>
        <p:txBody>
          <a:bodyPr lIns="36000" rIns="72000" rtlCol="0" anchor="ctr"/>
          <a:lstStyle/>
          <a:p>
            <a:pPr lvl="0">
              <a:lnSpc>
                <a:spcPts val="3300"/>
              </a:lnSpc>
            </a:pPr>
            <a:r>
              <a:rPr lang="de-DE" sz="2800" b="1" dirty="0" smtClean="0">
                <a:solidFill>
                  <a:prstClr val="black"/>
                </a:solidFill>
              </a:rPr>
              <a:t>Zuckerbergstraße 30 54290 Trier</a:t>
            </a:r>
          </a:p>
          <a:p>
            <a:pPr lvl="0">
              <a:lnSpc>
                <a:spcPts val="3300"/>
              </a:lnSpc>
            </a:pPr>
            <a:r>
              <a:rPr lang="de-DE" sz="2800" b="1" dirty="0" smtClean="0">
                <a:solidFill>
                  <a:prstClr val="black"/>
                </a:solidFill>
              </a:rPr>
              <a:t>Tel.: 0651/718 - 4564</a:t>
            </a:r>
            <a:endParaRPr lang="de-DE" sz="2800" b="1" dirty="0">
              <a:solidFill>
                <a:prstClr val="black"/>
              </a:solidFill>
            </a:endParaRPr>
          </a:p>
        </p:txBody>
      </p:sp>
      <p:pic>
        <p:nvPicPr>
          <p:cNvPr id="7" name="Picture 4" descr="G:\43\43APAG\01 Projekt Knotenpunkte 2018-2021\09 Öffentlichkeitsarbeit\Layout_Materialien Textgestaltung\NEUMANN-DESIGN-Knotenpunkte-Detail-Porta-im-Kreis-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8424" y="188641"/>
            <a:ext cx="576064" cy="576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511015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bgerundetes Rechteck 1"/>
          <p:cNvSpPr/>
          <p:nvPr/>
        </p:nvSpPr>
        <p:spPr>
          <a:xfrm>
            <a:off x="-108520" y="260650"/>
            <a:ext cx="9144000" cy="597666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ts val="3300"/>
              </a:lnSpc>
            </a:pPr>
            <a:r>
              <a:rPr lang="de-DE" sz="2800" b="1" dirty="0" smtClean="0">
                <a:solidFill>
                  <a:schemeClr val="tx1"/>
                </a:solidFill>
              </a:rPr>
              <a:t>Grundbildungsprojekt im Bildungs- und </a:t>
            </a:r>
          </a:p>
          <a:p>
            <a:pPr algn="just">
              <a:lnSpc>
                <a:spcPts val="3300"/>
              </a:lnSpc>
            </a:pPr>
            <a:r>
              <a:rPr lang="de-DE" sz="2800" b="1" dirty="0" smtClean="0">
                <a:solidFill>
                  <a:schemeClr val="tx1"/>
                </a:solidFill>
              </a:rPr>
              <a:t>Medienzentrum Trier</a:t>
            </a:r>
          </a:p>
          <a:p>
            <a:pPr>
              <a:lnSpc>
                <a:spcPts val="3300"/>
              </a:lnSpc>
              <a:spcBef>
                <a:spcPts val="1800"/>
              </a:spcBef>
            </a:pPr>
            <a:r>
              <a:rPr lang="de-DE" sz="2400" dirty="0" smtClean="0">
                <a:solidFill>
                  <a:schemeClr val="tx1"/>
                </a:solidFill>
              </a:rPr>
              <a:t>Das Projekt Knotenpunkte für Grundbildung hilft bei Fragen rund um das </a:t>
            </a:r>
            <a:r>
              <a:rPr lang="de-DE" sz="2400" i="1" dirty="0" smtClean="0">
                <a:solidFill>
                  <a:schemeClr val="tx1"/>
                </a:solidFill>
              </a:rPr>
              <a:t>Thema Lesen und Schreiben lernen als Erwachsener</a:t>
            </a:r>
            <a:r>
              <a:rPr lang="de-DE" sz="2400" dirty="0" smtClean="0">
                <a:solidFill>
                  <a:schemeClr val="tx1"/>
                </a:solidFill>
              </a:rPr>
              <a:t>. Es gibt verschiedene kostenlose Angebote für Erwachsene. </a:t>
            </a:r>
          </a:p>
          <a:p>
            <a:pPr>
              <a:lnSpc>
                <a:spcPts val="3300"/>
              </a:lnSpc>
              <a:spcBef>
                <a:spcPts val="600"/>
              </a:spcBef>
              <a:spcAft>
                <a:spcPts val="600"/>
              </a:spcAft>
            </a:pPr>
            <a:r>
              <a:rPr lang="de-DE" sz="2400" dirty="0" smtClean="0">
                <a:solidFill>
                  <a:schemeClr val="tx1"/>
                </a:solidFill>
              </a:rPr>
              <a:t>In Deutschland gibt es in etwa 7,5 Millionen Menschen, die mit dem Lesen und Schreiben Probleme haben. Beispielsweise können einzelne Sätze gelesen werden, aber die Betreffenden wissen letztlich nicht, worum es im Text inhaltlich geht. Das ist nicht nur ein Problem von nicht-deutschen Mitbürgerinnen und Mitbürgern, sondern auch von deutsch Muttersprachlern.  </a:t>
            </a:r>
          </a:p>
          <a:p>
            <a:pPr algn="just"/>
            <a:endParaRPr lang="de-DE" sz="1400" dirty="0" smtClean="0">
              <a:solidFill>
                <a:schemeClr val="tx1"/>
              </a:solidFill>
            </a:endParaRPr>
          </a:p>
          <a:p>
            <a:pPr algn="just">
              <a:lnSpc>
                <a:spcPts val="3300"/>
              </a:lnSpc>
            </a:pPr>
            <a:r>
              <a:rPr lang="de-DE" sz="2400" b="1" dirty="0" smtClean="0">
                <a:solidFill>
                  <a:schemeClr val="tx1"/>
                </a:solidFill>
              </a:rPr>
              <a:t>Offene Sprechstunde/Lernberatung: </a:t>
            </a:r>
          </a:p>
          <a:p>
            <a:pPr algn="just">
              <a:lnSpc>
                <a:spcPts val="3300"/>
              </a:lnSpc>
            </a:pPr>
            <a:r>
              <a:rPr lang="de-DE" sz="2400" dirty="0" smtClean="0">
                <a:solidFill>
                  <a:schemeClr val="tx1"/>
                </a:solidFill>
              </a:rPr>
              <a:t>Dienstags 12.30 </a:t>
            </a:r>
            <a:r>
              <a:rPr lang="de-DE" sz="2400" dirty="0">
                <a:solidFill>
                  <a:schemeClr val="tx1"/>
                </a:solidFill>
              </a:rPr>
              <a:t>bis 14.30</a:t>
            </a:r>
            <a:r>
              <a:rPr lang="de-DE" sz="2400" dirty="0" smtClean="0">
                <a:solidFill>
                  <a:schemeClr val="tx1"/>
                </a:solidFill>
              </a:rPr>
              <a:t> Uhr</a:t>
            </a:r>
          </a:p>
        </p:txBody>
      </p:sp>
      <p:sp>
        <p:nvSpPr>
          <p:cNvPr id="5" name="Rechteck 4"/>
          <p:cNvSpPr/>
          <p:nvPr/>
        </p:nvSpPr>
        <p:spPr>
          <a:xfrm>
            <a:off x="206550" y="6556106"/>
            <a:ext cx="7848872" cy="276999"/>
          </a:xfrm>
          <a:prstGeom prst="rect">
            <a:avLst/>
          </a:prstGeom>
        </p:spPr>
        <p:txBody>
          <a:bodyPr wrap="square">
            <a:spAutoFit/>
          </a:bodyPr>
          <a:lstStyle/>
          <a:p>
            <a:r>
              <a:rPr lang="de-DE" sz="1200" dirty="0" smtClean="0"/>
              <a:t>Textquelle: </a:t>
            </a:r>
            <a:r>
              <a:rPr lang="de-DE" sz="1200" dirty="0"/>
              <a:t>http://</a:t>
            </a:r>
            <a:r>
              <a:rPr lang="de-DE" sz="1200" dirty="0" smtClean="0"/>
              <a:t>grundbildung.trier.de </a:t>
            </a:r>
            <a:endParaRPr lang="de-DE" sz="1200" dirty="0"/>
          </a:p>
        </p:txBody>
      </p:sp>
      <p:sp>
        <p:nvSpPr>
          <p:cNvPr id="4" name="Abgerundetes Rechteck 3"/>
          <p:cNvSpPr/>
          <p:nvPr/>
        </p:nvSpPr>
        <p:spPr>
          <a:xfrm>
            <a:off x="5004048" y="5229200"/>
            <a:ext cx="4032448" cy="1524216"/>
          </a:xfrm>
          <a:prstGeom prst="roundRect">
            <a:avLst/>
          </a:prstGeom>
          <a:noFill/>
          <a:ln>
            <a:solidFill>
              <a:srgbClr val="EC5A74"/>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lvl="0" algn="just">
              <a:lnSpc>
                <a:spcPts val="3300"/>
              </a:lnSpc>
            </a:pPr>
            <a:r>
              <a:rPr lang="de-DE" sz="2800" b="1" dirty="0" smtClean="0">
                <a:solidFill>
                  <a:prstClr val="black"/>
                </a:solidFill>
              </a:rPr>
              <a:t>Domfreihof 1c</a:t>
            </a:r>
          </a:p>
          <a:p>
            <a:pPr lvl="0" algn="just">
              <a:lnSpc>
                <a:spcPts val="3300"/>
              </a:lnSpc>
            </a:pPr>
            <a:r>
              <a:rPr lang="de-DE" sz="2800" b="1" dirty="0" smtClean="0">
                <a:solidFill>
                  <a:prstClr val="black"/>
                </a:solidFill>
              </a:rPr>
              <a:t>54290 Trier</a:t>
            </a:r>
          </a:p>
          <a:p>
            <a:pPr lvl="0" algn="just">
              <a:lnSpc>
                <a:spcPts val="3300"/>
              </a:lnSpc>
            </a:pPr>
            <a:r>
              <a:rPr lang="de-DE" sz="2800" b="1" dirty="0" smtClean="0">
                <a:solidFill>
                  <a:prstClr val="black"/>
                </a:solidFill>
              </a:rPr>
              <a:t>Telefon: 0651 - 718 - 2441</a:t>
            </a:r>
            <a:endParaRPr lang="de-DE" sz="2800" b="1" dirty="0">
              <a:solidFill>
                <a:prstClr val="black"/>
              </a:solidFill>
            </a:endParaRPr>
          </a:p>
        </p:txBody>
      </p:sp>
      <p:pic>
        <p:nvPicPr>
          <p:cNvPr id="6" name="Picture 4" descr="G:\43\43APAG\01 Projekt Knotenpunkte 2018-2021\09 Öffentlichkeitsarbeit\Layout_Materialien Textgestaltung\NEUMANN-DESIGN-Knotenpunkte-Detail-Porta-im-Kreis-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8424" y="188641"/>
            <a:ext cx="576064" cy="576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4368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bgerundetes Rechteck 2"/>
          <p:cNvSpPr/>
          <p:nvPr/>
        </p:nvSpPr>
        <p:spPr>
          <a:xfrm>
            <a:off x="370037" y="6371946"/>
            <a:ext cx="3588016" cy="31743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900" dirty="0" smtClean="0">
                <a:solidFill>
                  <a:schemeClr val="tx1"/>
                </a:solidFill>
              </a:rPr>
              <a:t>Bildquelle: Projekt Knotenpunkte für Grundbildung</a:t>
            </a:r>
            <a:endParaRPr lang="de-DE" sz="900" dirty="0">
              <a:solidFill>
                <a:schemeClr val="tx1"/>
              </a:solidFill>
            </a:endParaRPr>
          </a:p>
        </p:txBody>
      </p:sp>
      <p:pic>
        <p:nvPicPr>
          <p:cNvPr id="4" name="Grafik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3161" y="188640"/>
            <a:ext cx="8244408" cy="6183306"/>
          </a:xfrm>
          <a:prstGeom prst="rect">
            <a:avLst/>
          </a:prstGeom>
        </p:spPr>
      </p:pic>
    </p:spTree>
    <p:extLst>
      <p:ext uri="{BB962C8B-B14F-4D97-AF65-F5344CB8AC3E}">
        <p14:creationId xmlns:p14="http://schemas.microsoft.com/office/powerpoint/2010/main" val="9715620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p:cNvSpPr/>
          <p:nvPr/>
        </p:nvSpPr>
        <p:spPr>
          <a:xfrm>
            <a:off x="227424" y="6536377"/>
            <a:ext cx="8496944" cy="276999"/>
          </a:xfrm>
          <a:prstGeom prst="rect">
            <a:avLst/>
          </a:prstGeom>
        </p:spPr>
        <p:txBody>
          <a:bodyPr wrap="square">
            <a:spAutoFit/>
          </a:bodyPr>
          <a:lstStyle/>
          <a:p>
            <a:r>
              <a:rPr lang="de-DE" sz="1200" dirty="0" smtClean="0"/>
              <a:t>Textquelle: </a:t>
            </a:r>
            <a:r>
              <a:rPr lang="de-DE" sz="1200" dirty="0"/>
              <a:t>https://</a:t>
            </a:r>
            <a:r>
              <a:rPr lang="de-DE" sz="1200" dirty="0" smtClean="0"/>
              <a:t>www.profamilia.de/bundeslaender/rheinland-pfalz/beratungsstelle-trier.html </a:t>
            </a:r>
            <a:r>
              <a:rPr lang="de-DE" sz="1200" dirty="0" smtClean="0">
                <a:latin typeface="Arial"/>
                <a:cs typeface="Arial"/>
              </a:rPr>
              <a:t>[</a:t>
            </a:r>
            <a:r>
              <a:rPr lang="de-DE" sz="1200" dirty="0" smtClean="0"/>
              <a:t>eingesehen </a:t>
            </a:r>
            <a:r>
              <a:rPr lang="de-DE" sz="1200" dirty="0"/>
              <a:t>am 01.10.2020</a:t>
            </a:r>
            <a:r>
              <a:rPr lang="de-DE" sz="1200" dirty="0">
                <a:latin typeface="Arial"/>
                <a:cs typeface="Arial"/>
              </a:rPr>
              <a:t>]</a:t>
            </a:r>
            <a:r>
              <a:rPr lang="de-DE" sz="1200" dirty="0" smtClean="0"/>
              <a:t>  </a:t>
            </a:r>
            <a:endParaRPr lang="de-DE" sz="1200" dirty="0"/>
          </a:p>
        </p:txBody>
      </p:sp>
      <p:sp>
        <p:nvSpPr>
          <p:cNvPr id="4" name="Abgerundetes Rechteck 3"/>
          <p:cNvSpPr/>
          <p:nvPr/>
        </p:nvSpPr>
        <p:spPr>
          <a:xfrm>
            <a:off x="4949515" y="4880928"/>
            <a:ext cx="4104456" cy="1451193"/>
          </a:xfrm>
          <a:prstGeom prst="roundRect">
            <a:avLst/>
          </a:prstGeom>
          <a:noFill/>
          <a:ln>
            <a:solidFill>
              <a:srgbClr val="EC5A74"/>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lvl="0" algn="just">
              <a:lnSpc>
                <a:spcPts val="3300"/>
              </a:lnSpc>
            </a:pPr>
            <a:r>
              <a:rPr lang="de-DE" sz="2800" b="1" dirty="0" err="1" smtClean="0">
                <a:solidFill>
                  <a:prstClr val="black"/>
                </a:solidFill>
              </a:rPr>
              <a:t>Balduinstraße</a:t>
            </a:r>
            <a:r>
              <a:rPr lang="de-DE" sz="2800" b="1" dirty="0" smtClean="0">
                <a:solidFill>
                  <a:prstClr val="black"/>
                </a:solidFill>
              </a:rPr>
              <a:t> 6</a:t>
            </a:r>
          </a:p>
          <a:p>
            <a:pPr lvl="0" algn="just">
              <a:lnSpc>
                <a:spcPts val="3300"/>
              </a:lnSpc>
            </a:pPr>
            <a:r>
              <a:rPr lang="de-DE" sz="2800" b="1" dirty="0" smtClean="0">
                <a:solidFill>
                  <a:prstClr val="black"/>
                </a:solidFill>
              </a:rPr>
              <a:t>54290 Trier</a:t>
            </a:r>
          </a:p>
          <a:p>
            <a:pPr lvl="0" algn="just">
              <a:lnSpc>
                <a:spcPts val="3300"/>
              </a:lnSpc>
            </a:pPr>
            <a:r>
              <a:rPr lang="de-DE" sz="2800" b="1" dirty="0" smtClean="0">
                <a:solidFill>
                  <a:prstClr val="black"/>
                </a:solidFill>
              </a:rPr>
              <a:t>Telefon: 0651/ 463 021 20</a:t>
            </a:r>
            <a:endParaRPr lang="de-DE" sz="2800" b="1" dirty="0">
              <a:solidFill>
                <a:prstClr val="black"/>
              </a:solidFill>
            </a:endParaRPr>
          </a:p>
        </p:txBody>
      </p:sp>
      <p:sp>
        <p:nvSpPr>
          <p:cNvPr id="2" name="Abgerundetes Rechteck 1"/>
          <p:cNvSpPr/>
          <p:nvPr/>
        </p:nvSpPr>
        <p:spPr>
          <a:xfrm>
            <a:off x="-63550" y="188640"/>
            <a:ext cx="9396536" cy="58326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ts val="3300"/>
              </a:lnSpc>
            </a:pPr>
            <a:r>
              <a:rPr lang="de-DE" sz="2800" b="1" dirty="0" smtClean="0">
                <a:solidFill>
                  <a:schemeClr val="tx1"/>
                </a:solidFill>
              </a:rPr>
              <a:t>Pro Familia Beratungsstelle Trier</a:t>
            </a:r>
          </a:p>
          <a:p>
            <a:pPr algn="just">
              <a:lnSpc>
                <a:spcPts val="3300"/>
              </a:lnSpc>
            </a:pPr>
            <a:endParaRPr lang="de-DE" sz="1200" b="1" dirty="0">
              <a:solidFill>
                <a:schemeClr val="tx1"/>
              </a:solidFill>
            </a:endParaRPr>
          </a:p>
          <a:p>
            <a:pPr>
              <a:spcAft>
                <a:spcPts val="600"/>
              </a:spcAft>
            </a:pPr>
            <a:r>
              <a:rPr lang="de-DE" sz="2400" b="1" dirty="0" smtClean="0">
                <a:solidFill>
                  <a:schemeClr val="tx1"/>
                </a:solidFill>
              </a:rPr>
              <a:t>Hier findest Du Unterstützung zu folgenden Themen:</a:t>
            </a:r>
            <a:endParaRPr lang="de-DE" sz="2400" b="1" dirty="0">
              <a:solidFill>
                <a:schemeClr val="tx1"/>
              </a:solidFill>
            </a:endParaRPr>
          </a:p>
          <a:p>
            <a:r>
              <a:rPr lang="de-DE" sz="2800" dirty="0" smtClean="0">
                <a:solidFill>
                  <a:srgbClr val="EC5A74"/>
                </a:solidFill>
              </a:rPr>
              <a:t>●</a:t>
            </a:r>
            <a:r>
              <a:rPr lang="de-DE" sz="2800" dirty="0" smtClean="0">
                <a:solidFill>
                  <a:schemeClr val="tx1"/>
                </a:solidFill>
              </a:rPr>
              <a:t> </a:t>
            </a:r>
            <a:r>
              <a:rPr lang="de-DE" sz="2400" dirty="0" smtClean="0">
                <a:solidFill>
                  <a:schemeClr val="tx1"/>
                </a:solidFill>
              </a:rPr>
              <a:t>Verhütung </a:t>
            </a:r>
            <a:r>
              <a:rPr lang="de-DE" sz="2400" dirty="0">
                <a:solidFill>
                  <a:schemeClr val="tx1"/>
                </a:solidFill>
              </a:rPr>
              <a:t>und </a:t>
            </a:r>
            <a:r>
              <a:rPr lang="de-DE" sz="2400" dirty="0" smtClean="0">
                <a:solidFill>
                  <a:schemeClr val="tx1"/>
                </a:solidFill>
              </a:rPr>
              <a:t>Familienplanung </a:t>
            </a:r>
            <a:r>
              <a:rPr lang="de-DE" sz="2400" dirty="0">
                <a:solidFill>
                  <a:srgbClr val="EC5A74"/>
                </a:solidFill>
              </a:rPr>
              <a:t>●</a:t>
            </a:r>
            <a:r>
              <a:rPr lang="de-DE" sz="2400" dirty="0" smtClean="0">
                <a:solidFill>
                  <a:schemeClr val="tx1"/>
                </a:solidFill>
              </a:rPr>
              <a:t> Schwangerschaft </a:t>
            </a:r>
            <a:r>
              <a:rPr lang="de-DE" sz="2400" dirty="0">
                <a:solidFill>
                  <a:schemeClr val="tx1"/>
                </a:solidFill>
              </a:rPr>
              <a:t>und </a:t>
            </a:r>
            <a:r>
              <a:rPr lang="de-DE" sz="2400" dirty="0" smtClean="0">
                <a:solidFill>
                  <a:schemeClr val="tx1"/>
                </a:solidFill>
              </a:rPr>
              <a:t>Geburt </a:t>
            </a:r>
            <a:r>
              <a:rPr lang="de-DE" sz="2400" dirty="0">
                <a:solidFill>
                  <a:srgbClr val="EC5A74"/>
                </a:solidFill>
              </a:rPr>
              <a:t>●</a:t>
            </a:r>
            <a:r>
              <a:rPr lang="de-DE" sz="2400" dirty="0" smtClean="0">
                <a:solidFill>
                  <a:schemeClr val="tx1"/>
                </a:solidFill>
              </a:rPr>
              <a:t> Schwangerschaftskonfliktberatung    </a:t>
            </a:r>
          </a:p>
          <a:p>
            <a:r>
              <a:rPr lang="de-DE" sz="2400" dirty="0" smtClean="0">
                <a:solidFill>
                  <a:srgbClr val="EC5A74"/>
                </a:solidFill>
              </a:rPr>
              <a:t>●</a:t>
            </a:r>
            <a:r>
              <a:rPr lang="de-DE" sz="2400" dirty="0" smtClean="0">
                <a:solidFill>
                  <a:schemeClr val="tx1"/>
                </a:solidFill>
              </a:rPr>
              <a:t> Sexualpädagogik </a:t>
            </a:r>
            <a:r>
              <a:rPr lang="de-DE" sz="2400" dirty="0">
                <a:solidFill>
                  <a:srgbClr val="EC5A74"/>
                </a:solidFill>
              </a:rPr>
              <a:t>●</a:t>
            </a:r>
            <a:r>
              <a:rPr lang="de-DE" sz="2400" dirty="0" smtClean="0">
                <a:solidFill>
                  <a:schemeClr val="tx1"/>
                </a:solidFill>
              </a:rPr>
              <a:t> Sexual- </a:t>
            </a:r>
            <a:r>
              <a:rPr lang="de-DE" sz="2400" dirty="0">
                <a:solidFill>
                  <a:schemeClr val="tx1"/>
                </a:solidFill>
              </a:rPr>
              <a:t>und Partnerschaftsberatung</a:t>
            </a:r>
          </a:p>
          <a:p>
            <a:r>
              <a:rPr lang="de-DE" sz="2400" dirty="0" smtClean="0">
                <a:solidFill>
                  <a:srgbClr val="EC5A74"/>
                </a:solidFill>
              </a:rPr>
              <a:t>●</a:t>
            </a:r>
            <a:r>
              <a:rPr lang="de-DE" sz="2400" dirty="0" smtClean="0">
                <a:solidFill>
                  <a:schemeClr val="tx1"/>
                </a:solidFill>
              </a:rPr>
              <a:t> Sexualität </a:t>
            </a:r>
            <a:r>
              <a:rPr lang="de-DE" sz="2400" dirty="0">
                <a:solidFill>
                  <a:schemeClr val="tx1"/>
                </a:solidFill>
              </a:rPr>
              <a:t>und </a:t>
            </a:r>
            <a:r>
              <a:rPr lang="de-DE" sz="2400" dirty="0" smtClean="0">
                <a:solidFill>
                  <a:schemeClr val="tx1"/>
                </a:solidFill>
              </a:rPr>
              <a:t>Behinderung </a:t>
            </a:r>
            <a:r>
              <a:rPr lang="de-DE" sz="2400" dirty="0">
                <a:solidFill>
                  <a:srgbClr val="EC5A74"/>
                </a:solidFill>
              </a:rPr>
              <a:t>●</a:t>
            </a:r>
            <a:r>
              <a:rPr lang="de-DE" sz="2400" dirty="0" smtClean="0">
                <a:solidFill>
                  <a:schemeClr val="tx1"/>
                </a:solidFill>
              </a:rPr>
              <a:t> Rechtliche </a:t>
            </a:r>
            <a:r>
              <a:rPr lang="de-DE" sz="2400" dirty="0">
                <a:solidFill>
                  <a:schemeClr val="tx1"/>
                </a:solidFill>
              </a:rPr>
              <a:t>Informationen</a:t>
            </a:r>
          </a:p>
          <a:p>
            <a:r>
              <a:rPr lang="de-DE" sz="2400" dirty="0" smtClean="0">
                <a:solidFill>
                  <a:srgbClr val="EC5A74"/>
                </a:solidFill>
              </a:rPr>
              <a:t>●</a:t>
            </a:r>
            <a:r>
              <a:rPr lang="de-DE" sz="2400" dirty="0" smtClean="0">
                <a:solidFill>
                  <a:schemeClr val="tx1"/>
                </a:solidFill>
              </a:rPr>
              <a:t> Online-Beratung</a:t>
            </a:r>
          </a:p>
          <a:p>
            <a:endParaRPr lang="de-DE" sz="1600" dirty="0">
              <a:solidFill>
                <a:schemeClr val="tx1"/>
              </a:solidFill>
            </a:endParaRPr>
          </a:p>
          <a:p>
            <a:pPr>
              <a:spcAft>
                <a:spcPts val="600"/>
              </a:spcAft>
            </a:pPr>
            <a:r>
              <a:rPr lang="de-DE" sz="2400" u="sng" dirty="0">
                <a:solidFill>
                  <a:schemeClr val="tx1"/>
                </a:solidFill>
              </a:rPr>
              <a:t>Telefonisch </a:t>
            </a:r>
            <a:r>
              <a:rPr lang="de-DE" sz="2400" u="sng" dirty="0" smtClean="0">
                <a:solidFill>
                  <a:schemeClr val="tx1"/>
                </a:solidFill>
              </a:rPr>
              <a:t>erreichst Du </a:t>
            </a:r>
            <a:r>
              <a:rPr lang="de-DE" sz="2400" u="sng" dirty="0">
                <a:solidFill>
                  <a:schemeClr val="tx1"/>
                </a:solidFill>
              </a:rPr>
              <a:t>die </a:t>
            </a:r>
            <a:r>
              <a:rPr lang="de-DE" sz="2400" u="sng" dirty="0" smtClean="0">
                <a:solidFill>
                  <a:schemeClr val="tx1"/>
                </a:solidFill>
              </a:rPr>
              <a:t>Beratungsstelle: </a:t>
            </a:r>
          </a:p>
          <a:p>
            <a:endParaRPr lang="de-DE" sz="1400" dirty="0" smtClean="0">
              <a:solidFill>
                <a:schemeClr val="tx1"/>
              </a:solidFill>
            </a:endParaRPr>
          </a:p>
          <a:p>
            <a:r>
              <a:rPr lang="de-DE" sz="2400" dirty="0" smtClean="0">
                <a:solidFill>
                  <a:schemeClr val="tx1"/>
                </a:solidFill>
              </a:rPr>
              <a:t>Mo </a:t>
            </a:r>
            <a:r>
              <a:rPr lang="de-DE" sz="2400" dirty="0" smtClean="0">
                <a:solidFill>
                  <a:schemeClr val="tx1"/>
                </a:solidFill>
              </a:rPr>
              <a:t>– Do von </a:t>
            </a:r>
            <a:r>
              <a:rPr lang="de-DE" sz="2400" dirty="0">
                <a:solidFill>
                  <a:schemeClr val="tx1"/>
                </a:solidFill>
              </a:rPr>
              <a:t>10 bis 12 Uhr,</a:t>
            </a:r>
            <a:br>
              <a:rPr lang="de-DE" sz="2400" dirty="0">
                <a:solidFill>
                  <a:schemeClr val="tx1"/>
                </a:solidFill>
              </a:rPr>
            </a:br>
            <a:r>
              <a:rPr lang="de-DE" sz="2400" dirty="0">
                <a:solidFill>
                  <a:schemeClr val="tx1"/>
                </a:solidFill>
              </a:rPr>
              <a:t>freitags von 8 bis 10 Uhr</a:t>
            </a:r>
            <a:br>
              <a:rPr lang="de-DE" sz="2400" dirty="0">
                <a:solidFill>
                  <a:schemeClr val="tx1"/>
                </a:solidFill>
              </a:rPr>
            </a:br>
            <a:r>
              <a:rPr lang="de-DE" sz="2400" dirty="0">
                <a:solidFill>
                  <a:schemeClr val="tx1"/>
                </a:solidFill>
              </a:rPr>
              <a:t>und mittwochs </a:t>
            </a:r>
            <a:r>
              <a:rPr lang="de-DE" sz="2400" dirty="0" smtClean="0">
                <a:solidFill>
                  <a:schemeClr val="tx1"/>
                </a:solidFill>
              </a:rPr>
              <a:t>nachmittags</a:t>
            </a:r>
          </a:p>
          <a:p>
            <a:r>
              <a:rPr lang="de-DE" sz="2400" dirty="0">
                <a:solidFill>
                  <a:schemeClr val="tx1"/>
                </a:solidFill>
              </a:rPr>
              <a:t>v</a:t>
            </a:r>
            <a:r>
              <a:rPr lang="de-DE" sz="2400" dirty="0" smtClean="0">
                <a:solidFill>
                  <a:schemeClr val="tx1"/>
                </a:solidFill>
              </a:rPr>
              <a:t>on </a:t>
            </a:r>
            <a:r>
              <a:rPr lang="de-DE" sz="2400" dirty="0">
                <a:solidFill>
                  <a:schemeClr val="tx1"/>
                </a:solidFill>
              </a:rPr>
              <a:t>16 bis </a:t>
            </a:r>
            <a:r>
              <a:rPr lang="de-DE" sz="2400" dirty="0" smtClean="0">
                <a:solidFill>
                  <a:schemeClr val="tx1"/>
                </a:solidFill>
              </a:rPr>
              <a:t>18Uhr</a:t>
            </a:r>
            <a:r>
              <a:rPr lang="de-DE" sz="2400" dirty="0">
                <a:solidFill>
                  <a:schemeClr val="tx1"/>
                </a:solidFill>
              </a:rPr>
              <a:t>.</a:t>
            </a:r>
          </a:p>
        </p:txBody>
      </p:sp>
      <p:pic>
        <p:nvPicPr>
          <p:cNvPr id="15" name="Picture 4" descr="G:\43\43APAG\01 Projekt Knotenpunkte 2018-2021\09 Öffentlichkeitsarbeit\Layout_Materialien Textgestaltung\NEUMANN-DESIGN-Knotenpunkte-Detail-Porta-im-Kreis-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8424" y="188641"/>
            <a:ext cx="576064" cy="576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4368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bgerundetes Rechteck 2"/>
          <p:cNvSpPr/>
          <p:nvPr/>
        </p:nvSpPr>
        <p:spPr>
          <a:xfrm>
            <a:off x="218636" y="6423932"/>
            <a:ext cx="3588016" cy="31743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900" dirty="0" smtClean="0">
                <a:solidFill>
                  <a:schemeClr val="tx1"/>
                </a:solidFill>
              </a:rPr>
              <a:t>Bildquelle: Projekt Knotenpunkte für Grundbildung</a:t>
            </a:r>
            <a:endParaRPr lang="de-DE" sz="900" dirty="0">
              <a:solidFill>
                <a:schemeClr val="tx1"/>
              </a:solidFill>
            </a:endParaRPr>
          </a:p>
        </p:txBody>
      </p:sp>
      <p:pic>
        <p:nvPicPr>
          <p:cNvPr id="5" name="Grafik 4"/>
          <p:cNvPicPr>
            <a:picLocks noChangeAspect="1"/>
          </p:cNvPicPr>
          <p:nvPr/>
        </p:nvPicPr>
        <p:blipFill rotWithShape="1">
          <a:blip r:embed="rId2" cstate="print">
            <a:extLst>
              <a:ext uri="{28A0092B-C50C-407E-A947-70E740481C1C}">
                <a14:useLocalDpi xmlns:a14="http://schemas.microsoft.com/office/drawing/2010/main" val="0"/>
              </a:ext>
            </a:extLst>
          </a:blip>
          <a:srcRect l="10097" r="-1" b="14722"/>
          <a:stretch/>
        </p:blipFill>
        <p:spPr>
          <a:xfrm>
            <a:off x="251520" y="234037"/>
            <a:ext cx="8640960" cy="6147291"/>
          </a:xfrm>
          <a:prstGeom prst="rect">
            <a:avLst/>
          </a:prstGeom>
        </p:spPr>
      </p:pic>
    </p:spTree>
    <p:extLst>
      <p:ext uri="{BB962C8B-B14F-4D97-AF65-F5344CB8AC3E}">
        <p14:creationId xmlns:p14="http://schemas.microsoft.com/office/powerpoint/2010/main" val="9715620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bgerundetes Rechteck 1"/>
          <p:cNvSpPr/>
          <p:nvPr/>
        </p:nvSpPr>
        <p:spPr>
          <a:xfrm>
            <a:off x="-108520" y="260648"/>
            <a:ext cx="9252520" cy="554461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ts val="3300"/>
              </a:lnSpc>
            </a:pPr>
            <a:r>
              <a:rPr lang="de-DE" sz="2800" b="1" dirty="0" smtClean="0">
                <a:solidFill>
                  <a:schemeClr val="tx1"/>
                </a:solidFill>
              </a:rPr>
              <a:t>Schmit-Z </a:t>
            </a:r>
            <a:r>
              <a:rPr lang="de-DE" sz="2800" b="1" dirty="0">
                <a:solidFill>
                  <a:schemeClr val="tx1"/>
                </a:solidFill>
              </a:rPr>
              <a:t>Schwul-lesbisches Zentrum Trier e.V</a:t>
            </a:r>
            <a:r>
              <a:rPr lang="de-DE" sz="2800" b="1" dirty="0" smtClean="0">
                <a:solidFill>
                  <a:schemeClr val="tx1"/>
                </a:solidFill>
              </a:rPr>
              <a:t>.</a:t>
            </a:r>
          </a:p>
          <a:p>
            <a:pPr algn="just">
              <a:lnSpc>
                <a:spcPts val="2900"/>
              </a:lnSpc>
            </a:pPr>
            <a:endParaRPr lang="de-DE" sz="1000" b="1" dirty="0">
              <a:solidFill>
                <a:schemeClr val="tx1"/>
              </a:solidFill>
            </a:endParaRPr>
          </a:p>
          <a:p>
            <a:pPr>
              <a:lnSpc>
                <a:spcPts val="3300"/>
              </a:lnSpc>
              <a:spcAft>
                <a:spcPts val="600"/>
              </a:spcAft>
            </a:pPr>
            <a:r>
              <a:rPr lang="de-DE" sz="2400" dirty="0" smtClean="0">
                <a:solidFill>
                  <a:schemeClr val="tx1"/>
                </a:solidFill>
              </a:rPr>
              <a:t>Das schwul-lesbisches Zentrum Trier besteht in dieser Form bereits seit 2005. Du findest hier Beratung zu den unterschiedlichsten Themen wie Gesundheit, Coming-Out oder Familiengründung. </a:t>
            </a:r>
          </a:p>
          <a:p>
            <a:pPr>
              <a:lnSpc>
                <a:spcPts val="3300"/>
              </a:lnSpc>
              <a:spcAft>
                <a:spcPts val="1200"/>
              </a:spcAft>
            </a:pPr>
            <a:r>
              <a:rPr lang="de-DE" sz="2400" dirty="0" smtClean="0">
                <a:solidFill>
                  <a:schemeClr val="tx1"/>
                </a:solidFill>
              </a:rPr>
              <a:t>Der Verein organisiert und veranstaltet Fortbildungen, Projekte, Kultur-Veranstaltungen und bietet unterschiedliche Gruppentreffen zum Austausch an. </a:t>
            </a:r>
          </a:p>
          <a:p>
            <a:pPr>
              <a:lnSpc>
                <a:spcPts val="3300"/>
              </a:lnSpc>
              <a:spcAft>
                <a:spcPts val="1200"/>
              </a:spcAft>
            </a:pPr>
            <a:r>
              <a:rPr lang="de-DE" sz="2400" dirty="0" smtClean="0">
                <a:solidFill>
                  <a:schemeClr val="tx1"/>
                </a:solidFill>
              </a:rPr>
              <a:t>Neu ist der „</a:t>
            </a:r>
            <a:r>
              <a:rPr lang="de-DE" sz="2400" dirty="0" err="1" smtClean="0">
                <a:solidFill>
                  <a:schemeClr val="tx1"/>
                </a:solidFill>
              </a:rPr>
              <a:t>Queergarten</a:t>
            </a:r>
            <a:r>
              <a:rPr lang="de-DE" sz="2400" dirty="0" smtClean="0">
                <a:solidFill>
                  <a:schemeClr val="tx1"/>
                </a:solidFill>
              </a:rPr>
              <a:t>“, der als Biergarten im Palastgarten direkt hinter der Kreisverwaltung zu finden ist (Sa und So 13-20 Uhr).</a:t>
            </a:r>
            <a:r>
              <a:rPr lang="it-IT" sz="2400" b="1" dirty="0">
                <a:solidFill>
                  <a:schemeClr val="tx1"/>
                </a:solidFill>
              </a:rPr>
              <a:t> </a:t>
            </a:r>
            <a:r>
              <a:rPr lang="it-IT" sz="2400" b="1" dirty="0" smtClean="0">
                <a:solidFill>
                  <a:schemeClr val="tx1"/>
                </a:solidFill>
              </a:rPr>
              <a:t>	</a:t>
            </a:r>
          </a:p>
          <a:p>
            <a:pPr>
              <a:lnSpc>
                <a:spcPts val="3300"/>
              </a:lnSpc>
            </a:pPr>
            <a:r>
              <a:rPr lang="it-IT" sz="2400" b="1" dirty="0" smtClean="0">
                <a:solidFill>
                  <a:schemeClr val="tx1"/>
                </a:solidFill>
              </a:rPr>
              <a:t>Büro</a:t>
            </a:r>
            <a:r>
              <a:rPr lang="it-IT" sz="2400" dirty="0" smtClean="0">
                <a:solidFill>
                  <a:schemeClr val="tx1"/>
                </a:solidFill>
              </a:rPr>
              <a:t> Di + Do </a:t>
            </a:r>
            <a:r>
              <a:rPr lang="it-IT" sz="2400" dirty="0">
                <a:solidFill>
                  <a:schemeClr val="tx1"/>
                </a:solidFill>
              </a:rPr>
              <a:t>(15 – 19 </a:t>
            </a:r>
            <a:r>
              <a:rPr lang="it-IT" sz="2400" dirty="0" err="1" smtClean="0">
                <a:solidFill>
                  <a:schemeClr val="tx1"/>
                </a:solidFill>
              </a:rPr>
              <a:t>Uhr</a:t>
            </a:r>
            <a:r>
              <a:rPr lang="it-IT" sz="2400" dirty="0" smtClean="0">
                <a:solidFill>
                  <a:schemeClr val="tx1"/>
                </a:solidFill>
              </a:rPr>
              <a:t>), </a:t>
            </a:r>
            <a:r>
              <a:rPr lang="it-IT" sz="2400" b="1" dirty="0" smtClean="0">
                <a:solidFill>
                  <a:schemeClr val="tx1"/>
                </a:solidFill>
              </a:rPr>
              <a:t>Telefon Büro</a:t>
            </a:r>
            <a:r>
              <a:rPr lang="it-IT" sz="2400" dirty="0" smtClean="0">
                <a:solidFill>
                  <a:schemeClr val="tx1"/>
                </a:solidFill>
              </a:rPr>
              <a:t>: 	    </a:t>
            </a:r>
            <a:r>
              <a:rPr lang="de-DE" sz="2400" dirty="0" smtClean="0">
                <a:solidFill>
                  <a:schemeClr val="tx1"/>
                </a:solidFill>
              </a:rPr>
              <a:t>0651 - </a:t>
            </a:r>
            <a:r>
              <a:rPr lang="de-DE" sz="2400" dirty="0">
                <a:solidFill>
                  <a:schemeClr val="tx1"/>
                </a:solidFill>
              </a:rPr>
              <a:t>42514</a:t>
            </a:r>
            <a:r>
              <a:rPr lang="it-IT" sz="2400" dirty="0">
                <a:solidFill>
                  <a:schemeClr val="tx1"/>
                </a:solidFill>
              </a:rPr>
              <a:t/>
            </a:r>
            <a:br>
              <a:rPr lang="it-IT" sz="2400" dirty="0">
                <a:solidFill>
                  <a:schemeClr val="tx1"/>
                </a:solidFill>
              </a:rPr>
            </a:br>
            <a:r>
              <a:rPr lang="it-IT" sz="2400" b="1" dirty="0" smtClean="0">
                <a:solidFill>
                  <a:schemeClr val="tx1"/>
                </a:solidFill>
              </a:rPr>
              <a:t>Beratung </a:t>
            </a:r>
            <a:r>
              <a:rPr lang="it-IT" sz="2400" dirty="0" smtClean="0">
                <a:solidFill>
                  <a:schemeClr val="tx1"/>
                </a:solidFill>
              </a:rPr>
              <a:t>Mi </a:t>
            </a:r>
            <a:r>
              <a:rPr lang="it-IT" sz="2400" dirty="0">
                <a:solidFill>
                  <a:schemeClr val="tx1"/>
                </a:solidFill>
              </a:rPr>
              <a:t>(17 – 19 </a:t>
            </a:r>
            <a:r>
              <a:rPr lang="it-IT" sz="2400" dirty="0" err="1">
                <a:solidFill>
                  <a:schemeClr val="tx1"/>
                </a:solidFill>
              </a:rPr>
              <a:t>Uhr</a:t>
            </a:r>
            <a:r>
              <a:rPr lang="it-IT" sz="2400" dirty="0" smtClean="0">
                <a:solidFill>
                  <a:schemeClr val="tx1"/>
                </a:solidFill>
              </a:rPr>
              <a:t>), </a:t>
            </a:r>
            <a:r>
              <a:rPr lang="it-IT" sz="2400" b="1" dirty="0" smtClean="0">
                <a:solidFill>
                  <a:schemeClr val="tx1"/>
                </a:solidFill>
              </a:rPr>
              <a:t>Telefon Beratung</a:t>
            </a:r>
            <a:r>
              <a:rPr lang="it-IT" sz="2400" dirty="0" smtClean="0">
                <a:solidFill>
                  <a:schemeClr val="tx1"/>
                </a:solidFill>
              </a:rPr>
              <a:t>:</a:t>
            </a:r>
            <a:r>
              <a:rPr lang="it-IT" sz="1200" dirty="0" smtClean="0">
                <a:solidFill>
                  <a:schemeClr val="tx1"/>
                </a:solidFill>
              </a:rPr>
              <a:t>    </a:t>
            </a:r>
            <a:r>
              <a:rPr lang="it-IT" sz="2400" dirty="0" smtClean="0">
                <a:solidFill>
                  <a:schemeClr val="tx1"/>
                </a:solidFill>
              </a:rPr>
              <a:t>0651 - </a:t>
            </a:r>
            <a:r>
              <a:rPr lang="de-DE" sz="2400" dirty="0" smtClean="0">
                <a:solidFill>
                  <a:schemeClr val="tx1"/>
                </a:solidFill>
              </a:rPr>
              <a:t>9790990</a:t>
            </a:r>
            <a:r>
              <a:rPr lang="it-IT" sz="2400" dirty="0">
                <a:solidFill>
                  <a:schemeClr val="tx1"/>
                </a:solidFill>
              </a:rPr>
              <a:t/>
            </a:r>
            <a:br>
              <a:rPr lang="it-IT" sz="2400" dirty="0">
                <a:solidFill>
                  <a:schemeClr val="tx1"/>
                </a:solidFill>
              </a:rPr>
            </a:br>
            <a:r>
              <a:rPr lang="it-IT" sz="2400" b="1" dirty="0" smtClean="0">
                <a:solidFill>
                  <a:schemeClr val="tx1"/>
                </a:solidFill>
              </a:rPr>
              <a:t>Bar </a:t>
            </a:r>
            <a:r>
              <a:rPr lang="it-IT" sz="2400" dirty="0" err="1" smtClean="0">
                <a:solidFill>
                  <a:schemeClr val="tx1"/>
                </a:solidFill>
              </a:rPr>
              <a:t>Fr</a:t>
            </a:r>
            <a:r>
              <a:rPr lang="it-IT" sz="2400" dirty="0" smtClean="0">
                <a:solidFill>
                  <a:schemeClr val="tx1"/>
                </a:solidFill>
              </a:rPr>
              <a:t> + Sa </a:t>
            </a:r>
            <a:r>
              <a:rPr lang="it-IT" sz="2400" dirty="0">
                <a:solidFill>
                  <a:schemeClr val="tx1"/>
                </a:solidFill>
              </a:rPr>
              <a:t>(20 – 1 </a:t>
            </a:r>
            <a:r>
              <a:rPr lang="it-IT" sz="2400" dirty="0" err="1">
                <a:solidFill>
                  <a:schemeClr val="tx1"/>
                </a:solidFill>
              </a:rPr>
              <a:t>Uhr</a:t>
            </a:r>
            <a:r>
              <a:rPr lang="it-IT" sz="2400" dirty="0" smtClean="0">
                <a:solidFill>
                  <a:schemeClr val="tx1"/>
                </a:solidFill>
              </a:rPr>
              <a:t>)</a:t>
            </a:r>
            <a:endParaRPr lang="de-DE" sz="2400" dirty="0">
              <a:solidFill>
                <a:schemeClr val="tx1"/>
              </a:solidFill>
            </a:endParaRPr>
          </a:p>
        </p:txBody>
      </p:sp>
      <p:sp>
        <p:nvSpPr>
          <p:cNvPr id="5" name="Rechteck 4"/>
          <p:cNvSpPr/>
          <p:nvPr/>
        </p:nvSpPr>
        <p:spPr>
          <a:xfrm>
            <a:off x="179512" y="6488650"/>
            <a:ext cx="7848872" cy="276999"/>
          </a:xfrm>
          <a:prstGeom prst="rect">
            <a:avLst/>
          </a:prstGeom>
        </p:spPr>
        <p:txBody>
          <a:bodyPr wrap="square">
            <a:spAutoFit/>
          </a:bodyPr>
          <a:lstStyle/>
          <a:p>
            <a:r>
              <a:rPr lang="de-DE" sz="1200" dirty="0" smtClean="0"/>
              <a:t>Textquelle: </a:t>
            </a:r>
            <a:r>
              <a:rPr lang="de-DE" sz="1200" dirty="0"/>
              <a:t>https://</a:t>
            </a:r>
            <a:r>
              <a:rPr lang="de-DE" sz="1200" dirty="0" smtClean="0"/>
              <a:t>www.schmit-z.de, </a:t>
            </a:r>
            <a:r>
              <a:rPr lang="de-DE" sz="1200" dirty="0" smtClean="0">
                <a:cs typeface="Arial"/>
              </a:rPr>
              <a:t>[20.10.2020]</a:t>
            </a:r>
            <a:r>
              <a:rPr lang="de-DE" sz="1200" dirty="0" smtClean="0"/>
              <a:t> </a:t>
            </a:r>
            <a:endParaRPr lang="de-DE" sz="1200" dirty="0"/>
          </a:p>
        </p:txBody>
      </p:sp>
      <p:sp>
        <p:nvSpPr>
          <p:cNvPr id="4" name="Abgerundetes Rechteck 3"/>
          <p:cNvSpPr/>
          <p:nvPr/>
        </p:nvSpPr>
        <p:spPr>
          <a:xfrm>
            <a:off x="5580112" y="5589240"/>
            <a:ext cx="3456384" cy="1236184"/>
          </a:xfrm>
          <a:prstGeom prst="roundRect">
            <a:avLst/>
          </a:prstGeom>
          <a:noFill/>
          <a:ln>
            <a:solidFill>
              <a:srgbClr val="EC5A74"/>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lvl="0" algn="just">
              <a:lnSpc>
                <a:spcPts val="3100"/>
              </a:lnSpc>
            </a:pPr>
            <a:r>
              <a:rPr lang="de-DE" sz="2400" b="1" dirty="0" smtClean="0">
                <a:solidFill>
                  <a:prstClr val="black"/>
                </a:solidFill>
              </a:rPr>
              <a:t>Mustorstraße 4</a:t>
            </a:r>
          </a:p>
          <a:p>
            <a:pPr lvl="0" algn="just">
              <a:lnSpc>
                <a:spcPts val="3100"/>
              </a:lnSpc>
            </a:pPr>
            <a:r>
              <a:rPr lang="de-DE" sz="2400" b="1" dirty="0" smtClean="0">
                <a:solidFill>
                  <a:prstClr val="black"/>
                </a:solidFill>
              </a:rPr>
              <a:t>54290 Trier</a:t>
            </a:r>
          </a:p>
          <a:p>
            <a:pPr lvl="0" algn="just">
              <a:lnSpc>
                <a:spcPts val="3100"/>
              </a:lnSpc>
            </a:pPr>
            <a:r>
              <a:rPr lang="de-DE" sz="2400" b="1" dirty="0" smtClean="0">
                <a:solidFill>
                  <a:schemeClr val="tx1"/>
                </a:solidFill>
              </a:rPr>
              <a:t>E-Mail: info@schmit-z.de</a:t>
            </a:r>
            <a:endParaRPr lang="de-DE" sz="2400" b="1" dirty="0">
              <a:solidFill>
                <a:schemeClr val="tx1"/>
              </a:solidFill>
            </a:endParaRPr>
          </a:p>
        </p:txBody>
      </p:sp>
      <p:pic>
        <p:nvPicPr>
          <p:cNvPr id="6" name="Picture 4" descr="G:\43\43APAG\01 Projekt Knotenpunkte 2018-2021\09 Öffentlichkeitsarbeit\Layout_Materialien Textgestaltung\NEUMANN-DESIGN-Knotenpunkte-Detail-Porta-im-Kreis-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8424" y="188641"/>
            <a:ext cx="576064" cy="576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576386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bgerundetes Rechteck 2"/>
          <p:cNvSpPr/>
          <p:nvPr/>
        </p:nvSpPr>
        <p:spPr>
          <a:xfrm>
            <a:off x="158492" y="6423932"/>
            <a:ext cx="4341500" cy="31743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900" dirty="0" smtClean="0">
                <a:solidFill>
                  <a:schemeClr val="tx1"/>
                </a:solidFill>
              </a:rPr>
              <a:t>Bildquelle: Projekt Knotenpunkte für Grundbildung</a:t>
            </a:r>
            <a:endParaRPr lang="de-DE" sz="900" dirty="0">
              <a:solidFill>
                <a:schemeClr val="tx1"/>
              </a:solidFill>
            </a:endParaRPr>
          </a:p>
        </p:txBody>
      </p:sp>
      <p:pic>
        <p:nvPicPr>
          <p:cNvPr id="4" name="Grafik 3"/>
          <p:cNvPicPr>
            <a:picLocks noChangeAspect="1"/>
          </p:cNvPicPr>
          <p:nvPr/>
        </p:nvPicPr>
        <p:blipFill rotWithShape="1">
          <a:blip r:embed="rId2" cstate="print">
            <a:extLst>
              <a:ext uri="{28A0092B-C50C-407E-A947-70E740481C1C}">
                <a14:useLocalDpi xmlns:a14="http://schemas.microsoft.com/office/drawing/2010/main" val="0"/>
              </a:ext>
            </a:extLst>
          </a:blip>
          <a:srcRect b="3798"/>
          <a:stretch/>
        </p:blipFill>
        <p:spPr>
          <a:xfrm>
            <a:off x="251520" y="270656"/>
            <a:ext cx="8568952" cy="6182680"/>
          </a:xfrm>
          <a:prstGeom prst="rect">
            <a:avLst/>
          </a:prstGeom>
        </p:spPr>
      </p:pic>
    </p:spTree>
    <p:extLst>
      <p:ext uri="{BB962C8B-B14F-4D97-AF65-F5344CB8AC3E}">
        <p14:creationId xmlns:p14="http://schemas.microsoft.com/office/powerpoint/2010/main" val="26608838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bgerundetes Rechteck 1"/>
          <p:cNvSpPr/>
          <p:nvPr/>
        </p:nvSpPr>
        <p:spPr>
          <a:xfrm>
            <a:off x="-108520" y="188640"/>
            <a:ext cx="9252520" cy="580266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ts val="3300"/>
              </a:lnSpc>
              <a:spcAft>
                <a:spcPts val="600"/>
              </a:spcAft>
            </a:pPr>
            <a:r>
              <a:rPr lang="de-DE" sz="2800" b="1" dirty="0" smtClean="0">
                <a:solidFill>
                  <a:schemeClr val="tx1"/>
                </a:solidFill>
              </a:rPr>
              <a:t>Palais e.V.</a:t>
            </a:r>
          </a:p>
          <a:p>
            <a:pPr>
              <a:lnSpc>
                <a:spcPts val="3300"/>
              </a:lnSpc>
            </a:pPr>
            <a:r>
              <a:rPr lang="de-DE" sz="2400" dirty="0" smtClean="0">
                <a:solidFill>
                  <a:schemeClr val="tx1"/>
                </a:solidFill>
              </a:rPr>
              <a:t>Der Verein bietet unterschiedliche Angebote der Kinder- Jugend- und Familienhilfe.</a:t>
            </a:r>
          </a:p>
          <a:p>
            <a:pPr algn="just"/>
            <a:endParaRPr lang="de-DE" sz="2400" b="1" dirty="0" smtClean="0">
              <a:solidFill>
                <a:schemeClr val="tx1"/>
              </a:solidFill>
            </a:endParaRPr>
          </a:p>
          <a:p>
            <a:pPr algn="just">
              <a:lnSpc>
                <a:spcPts val="3300"/>
              </a:lnSpc>
              <a:spcAft>
                <a:spcPts val="1200"/>
              </a:spcAft>
            </a:pPr>
            <a:r>
              <a:rPr lang="de-DE" sz="2400" dirty="0" smtClean="0">
                <a:solidFill>
                  <a:schemeClr val="tx1"/>
                </a:solidFill>
              </a:rPr>
              <a:t>Zum Beispiel:</a:t>
            </a:r>
            <a:endParaRPr lang="de-DE" sz="2400" dirty="0">
              <a:solidFill>
                <a:schemeClr val="tx1"/>
              </a:solidFill>
            </a:endParaRPr>
          </a:p>
          <a:p>
            <a:pPr marL="342900" indent="-342900" algn="just">
              <a:lnSpc>
                <a:spcPts val="3300"/>
              </a:lnSpc>
              <a:buClr>
                <a:srgbClr val="EC5A74"/>
              </a:buClr>
              <a:buFont typeface="Calibri" panose="020F0502020204030204" pitchFamily="34" charset="0"/>
              <a:buChar char="•"/>
            </a:pPr>
            <a:r>
              <a:rPr lang="de-DE" sz="2400" dirty="0">
                <a:solidFill>
                  <a:schemeClr val="tx1"/>
                </a:solidFill>
              </a:rPr>
              <a:t>Ambulante Erziehungshilfen</a:t>
            </a:r>
          </a:p>
          <a:p>
            <a:pPr marL="342900" indent="-342900" algn="just">
              <a:lnSpc>
                <a:spcPts val="3300"/>
              </a:lnSpc>
              <a:buClr>
                <a:srgbClr val="EC5A74"/>
              </a:buClr>
              <a:buFont typeface="Calibri" panose="020F0502020204030204" pitchFamily="34" charset="0"/>
              <a:buChar char="•"/>
            </a:pPr>
            <a:r>
              <a:rPr lang="de-DE" sz="2400" dirty="0">
                <a:solidFill>
                  <a:schemeClr val="tx1"/>
                </a:solidFill>
              </a:rPr>
              <a:t>Erlebnispädagogische Angebote</a:t>
            </a:r>
          </a:p>
          <a:p>
            <a:pPr marL="342900" indent="-342900" algn="just">
              <a:lnSpc>
                <a:spcPts val="3300"/>
              </a:lnSpc>
              <a:buClr>
                <a:srgbClr val="EC5A74"/>
              </a:buClr>
              <a:buFont typeface="Calibri" panose="020F0502020204030204" pitchFamily="34" charset="0"/>
              <a:buChar char="•"/>
            </a:pPr>
            <a:r>
              <a:rPr lang="de-DE" sz="2400" dirty="0">
                <a:solidFill>
                  <a:schemeClr val="tx1"/>
                </a:solidFill>
              </a:rPr>
              <a:t>Ferienangebote</a:t>
            </a:r>
          </a:p>
          <a:p>
            <a:pPr marL="342900" indent="-342900" algn="just">
              <a:lnSpc>
                <a:spcPts val="3300"/>
              </a:lnSpc>
              <a:buClr>
                <a:srgbClr val="EC5A74"/>
              </a:buClr>
              <a:buFont typeface="Calibri" panose="020F0502020204030204" pitchFamily="34" charset="0"/>
              <a:buChar char="•"/>
            </a:pPr>
            <a:r>
              <a:rPr lang="de-DE" sz="2400" dirty="0">
                <a:solidFill>
                  <a:schemeClr val="tx1"/>
                </a:solidFill>
              </a:rPr>
              <a:t>Hilfen im Bereich Beruf und Bildung</a:t>
            </a:r>
          </a:p>
          <a:p>
            <a:pPr marL="342900" indent="-342900" algn="just">
              <a:lnSpc>
                <a:spcPts val="3300"/>
              </a:lnSpc>
              <a:buClr>
                <a:srgbClr val="EC5A74"/>
              </a:buClr>
              <a:buFont typeface="Calibri" panose="020F0502020204030204" pitchFamily="34" charset="0"/>
              <a:buChar char="•"/>
            </a:pPr>
            <a:r>
              <a:rPr lang="de-DE" sz="2400" dirty="0">
                <a:solidFill>
                  <a:schemeClr val="tx1"/>
                </a:solidFill>
              </a:rPr>
              <a:t>Berufshilfe</a:t>
            </a:r>
          </a:p>
          <a:p>
            <a:pPr marL="342900" indent="-342900">
              <a:lnSpc>
                <a:spcPts val="3300"/>
              </a:lnSpc>
              <a:buClr>
                <a:srgbClr val="EC5A74"/>
              </a:buClr>
              <a:buFont typeface="Calibri" panose="020F0502020204030204" pitchFamily="34" charset="0"/>
              <a:buChar char="•"/>
            </a:pPr>
            <a:r>
              <a:rPr lang="de-DE" sz="2400" dirty="0">
                <a:solidFill>
                  <a:schemeClr val="tx1"/>
                </a:solidFill>
              </a:rPr>
              <a:t>Einzelberatung zum Beispiel bei Problemen in der Familie, Trennung  etc. </a:t>
            </a:r>
          </a:p>
          <a:p>
            <a:pPr algn="just"/>
            <a:endParaRPr lang="de-DE" dirty="0">
              <a:solidFill>
                <a:schemeClr val="tx1"/>
              </a:solidFill>
            </a:endParaRPr>
          </a:p>
        </p:txBody>
      </p:sp>
      <p:sp>
        <p:nvSpPr>
          <p:cNvPr id="5" name="Rechteck 4"/>
          <p:cNvSpPr/>
          <p:nvPr/>
        </p:nvSpPr>
        <p:spPr>
          <a:xfrm>
            <a:off x="107504" y="6453336"/>
            <a:ext cx="7848872" cy="276999"/>
          </a:xfrm>
          <a:prstGeom prst="rect">
            <a:avLst/>
          </a:prstGeom>
        </p:spPr>
        <p:txBody>
          <a:bodyPr wrap="square">
            <a:spAutoFit/>
          </a:bodyPr>
          <a:lstStyle/>
          <a:p>
            <a:r>
              <a:rPr lang="de-DE" sz="1200" dirty="0" smtClean="0"/>
              <a:t>Textquelle: </a:t>
            </a:r>
            <a:r>
              <a:rPr lang="de-DE" sz="1200" dirty="0"/>
              <a:t>https://www.palais-ev.de/</a:t>
            </a:r>
            <a:r>
              <a:rPr lang="de-DE" sz="1200" dirty="0" smtClean="0"/>
              <a:t>  </a:t>
            </a:r>
            <a:endParaRPr lang="de-DE" sz="1200" dirty="0"/>
          </a:p>
        </p:txBody>
      </p:sp>
      <p:sp>
        <p:nvSpPr>
          <p:cNvPr id="4" name="Abgerundetes Rechteck 3"/>
          <p:cNvSpPr/>
          <p:nvPr/>
        </p:nvSpPr>
        <p:spPr>
          <a:xfrm>
            <a:off x="5220072" y="5229200"/>
            <a:ext cx="3744416" cy="1524216"/>
          </a:xfrm>
          <a:prstGeom prst="roundRect">
            <a:avLst/>
          </a:prstGeom>
          <a:noFill/>
          <a:ln>
            <a:solidFill>
              <a:srgbClr val="EC5A74"/>
            </a:solidFill>
          </a:ln>
        </p:spPr>
        <p:style>
          <a:lnRef idx="2">
            <a:schemeClr val="accent1">
              <a:shade val="50000"/>
            </a:schemeClr>
          </a:lnRef>
          <a:fillRef idx="1">
            <a:schemeClr val="accent1"/>
          </a:fillRef>
          <a:effectRef idx="0">
            <a:schemeClr val="accent1"/>
          </a:effectRef>
          <a:fontRef idx="minor">
            <a:schemeClr val="lt1"/>
          </a:fontRef>
        </p:style>
        <p:txBody>
          <a:bodyPr lIns="72000" rtlCol="0" anchor="ctr"/>
          <a:lstStyle/>
          <a:p>
            <a:pPr lvl="0" algn="just">
              <a:lnSpc>
                <a:spcPts val="3300"/>
              </a:lnSpc>
            </a:pPr>
            <a:r>
              <a:rPr lang="de-DE" sz="2800" b="1" dirty="0" smtClean="0">
                <a:solidFill>
                  <a:prstClr val="black"/>
                </a:solidFill>
              </a:rPr>
              <a:t>Christophstraße 1</a:t>
            </a:r>
          </a:p>
          <a:p>
            <a:pPr lvl="0" algn="just">
              <a:lnSpc>
                <a:spcPts val="3300"/>
              </a:lnSpc>
            </a:pPr>
            <a:r>
              <a:rPr lang="de-DE" sz="2800" b="1" dirty="0" smtClean="0">
                <a:solidFill>
                  <a:prstClr val="black"/>
                </a:solidFill>
              </a:rPr>
              <a:t>54290 Trier</a:t>
            </a:r>
          </a:p>
          <a:p>
            <a:pPr lvl="0" algn="just">
              <a:lnSpc>
                <a:spcPts val="3300"/>
              </a:lnSpc>
            </a:pPr>
            <a:r>
              <a:rPr lang="de-DE" sz="2800" b="1" dirty="0" smtClean="0">
                <a:solidFill>
                  <a:prstClr val="black"/>
                </a:solidFill>
              </a:rPr>
              <a:t>Telefon: 0651 -</a:t>
            </a:r>
            <a:r>
              <a:rPr lang="de-DE" sz="2800" b="1" dirty="0" smtClean="0">
                <a:solidFill>
                  <a:schemeClr val="tx1"/>
                </a:solidFill>
              </a:rPr>
              <a:t> 700 </a:t>
            </a:r>
            <a:r>
              <a:rPr lang="de-DE" sz="2800" b="1" dirty="0">
                <a:solidFill>
                  <a:schemeClr val="tx1"/>
                </a:solidFill>
              </a:rPr>
              <a:t>161</a:t>
            </a:r>
          </a:p>
        </p:txBody>
      </p:sp>
      <p:pic>
        <p:nvPicPr>
          <p:cNvPr id="6" name="Picture 4" descr="G:\43\43APAG\01 Projekt Knotenpunkte 2018-2021\09 Öffentlichkeitsarbeit\Layout_Materialien Textgestaltung\NEUMANN-DESIGN-Knotenpunkte-Detail-Porta-im-Kreis-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8424" y="188641"/>
            <a:ext cx="576064" cy="576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43682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bgerundetes Rechteck 2"/>
          <p:cNvSpPr/>
          <p:nvPr/>
        </p:nvSpPr>
        <p:spPr>
          <a:xfrm>
            <a:off x="158492" y="6309320"/>
            <a:ext cx="4341500" cy="31743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900" dirty="0" smtClean="0">
                <a:solidFill>
                  <a:schemeClr val="tx1"/>
                </a:solidFill>
              </a:rPr>
              <a:t>Bildquelle: Projekt Knotenpunkte für Grundbildung</a:t>
            </a:r>
            <a:endParaRPr lang="de-DE" sz="900" dirty="0">
              <a:solidFill>
                <a:schemeClr val="tx1"/>
              </a:solidFill>
            </a:endParaRPr>
          </a:p>
        </p:txBody>
      </p:sp>
      <p:pic>
        <p:nvPicPr>
          <p:cNvPr id="2" name="Grafik 1"/>
          <p:cNvPicPr>
            <a:picLocks noChangeAspect="1"/>
          </p:cNvPicPr>
          <p:nvPr/>
        </p:nvPicPr>
        <p:blipFill rotWithShape="1">
          <a:blip r:embed="rId2" cstate="print">
            <a:extLst>
              <a:ext uri="{28A0092B-C50C-407E-A947-70E740481C1C}">
                <a14:useLocalDpi xmlns:a14="http://schemas.microsoft.com/office/drawing/2010/main" val="0"/>
              </a:ext>
            </a:extLst>
          </a:blip>
          <a:srcRect l="10054" t="4452" b="11466"/>
          <a:stretch/>
        </p:blipFill>
        <p:spPr>
          <a:xfrm>
            <a:off x="233431" y="260648"/>
            <a:ext cx="8627300" cy="6048672"/>
          </a:xfrm>
          <a:prstGeom prst="rect">
            <a:avLst/>
          </a:prstGeom>
        </p:spPr>
      </p:pic>
    </p:spTree>
    <p:extLst>
      <p:ext uri="{BB962C8B-B14F-4D97-AF65-F5344CB8AC3E}">
        <p14:creationId xmlns:p14="http://schemas.microsoft.com/office/powerpoint/2010/main" val="34669114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bgerundetes Rechteck 1"/>
          <p:cNvSpPr/>
          <p:nvPr/>
        </p:nvSpPr>
        <p:spPr>
          <a:xfrm>
            <a:off x="-72008" y="548680"/>
            <a:ext cx="9252520" cy="496855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ts val="3300"/>
              </a:lnSpc>
              <a:spcAft>
                <a:spcPts val="1800"/>
              </a:spcAft>
            </a:pPr>
            <a:r>
              <a:rPr lang="de-DE" sz="2800" b="1" dirty="0" smtClean="0">
                <a:solidFill>
                  <a:schemeClr val="tx1"/>
                </a:solidFill>
              </a:rPr>
              <a:t>Bürgerhaus Trier Nord e.V.</a:t>
            </a:r>
          </a:p>
          <a:p>
            <a:pPr>
              <a:lnSpc>
                <a:spcPts val="3300"/>
              </a:lnSpc>
            </a:pPr>
            <a:r>
              <a:rPr lang="de-DE" sz="2000" dirty="0" smtClean="0">
                <a:solidFill>
                  <a:schemeClr val="tx1"/>
                </a:solidFill>
              </a:rPr>
              <a:t>Das Bürgerhaus Trier Nord bietet verschiedene Angebote für alle Bürger und Bürgerinnen aus Trier Nord. Zum Beispiel das Begegnungscafé, unterschiedliche Angebote der Kinder- und Jugendarbeit, die Medienwerkstatt Nordwerk, eine Familien-, Paar- und Lebensberatungsstelle sowie ambulante Erziehungshilfen. </a:t>
            </a:r>
            <a:r>
              <a:rPr lang="de-DE" sz="2000" dirty="0" smtClean="0">
                <a:solidFill>
                  <a:schemeClr val="tx1"/>
                </a:solidFill>
              </a:rPr>
              <a:t>  Auf </a:t>
            </a:r>
            <a:r>
              <a:rPr lang="de-DE" sz="2000" dirty="0" smtClean="0">
                <a:solidFill>
                  <a:schemeClr val="tx1"/>
                </a:solidFill>
              </a:rPr>
              <a:t>der folgenden Internetseite findest Du alle wichtigen Details, was? wann? wo? </a:t>
            </a:r>
            <a:r>
              <a:rPr lang="de-DE" sz="2000" dirty="0" smtClean="0">
                <a:solidFill>
                  <a:srgbClr val="EC5A74"/>
                </a:solidFill>
              </a:rPr>
              <a:t>https</a:t>
            </a:r>
            <a:r>
              <a:rPr lang="de-DE" sz="2000" dirty="0">
                <a:solidFill>
                  <a:srgbClr val="EC5A74"/>
                </a:solidFill>
              </a:rPr>
              <a:t>://buergerhaus-trier-nord.de/regelmaessige-angebote/</a:t>
            </a:r>
            <a:endParaRPr lang="de-DE" sz="2000" dirty="0" smtClean="0">
              <a:solidFill>
                <a:srgbClr val="EC5A74"/>
              </a:solidFill>
            </a:endParaRPr>
          </a:p>
          <a:p>
            <a:pPr algn="just"/>
            <a:endParaRPr lang="de-DE" u="sng" dirty="0" smtClean="0">
              <a:solidFill>
                <a:schemeClr val="tx1"/>
              </a:solidFill>
            </a:endParaRPr>
          </a:p>
          <a:p>
            <a:pPr algn="just">
              <a:spcAft>
                <a:spcPts val="1200"/>
              </a:spcAft>
            </a:pPr>
            <a:r>
              <a:rPr lang="de-DE" sz="2000" u="sng" dirty="0" smtClean="0">
                <a:solidFill>
                  <a:schemeClr val="tx1"/>
                </a:solidFill>
              </a:rPr>
              <a:t>Beispiele: </a:t>
            </a:r>
          </a:p>
          <a:p>
            <a:pPr marL="342900" indent="-342900" algn="just">
              <a:lnSpc>
                <a:spcPts val="3300"/>
              </a:lnSpc>
              <a:buClr>
                <a:srgbClr val="EC5A74"/>
              </a:buClr>
              <a:buFont typeface="Calibri" panose="020F0502020204030204" pitchFamily="34" charset="0"/>
              <a:buChar char="•"/>
            </a:pPr>
            <a:r>
              <a:rPr lang="de-DE" sz="2200" dirty="0">
                <a:solidFill>
                  <a:schemeClr val="tx1"/>
                </a:solidFill>
              </a:rPr>
              <a:t>Last Minute Bewerbungen, freitags 14-17 Uhr im Nordwerk</a:t>
            </a:r>
          </a:p>
          <a:p>
            <a:pPr marL="342900" indent="-342900">
              <a:lnSpc>
                <a:spcPts val="3300"/>
              </a:lnSpc>
              <a:buClr>
                <a:srgbClr val="EC5A74"/>
              </a:buClr>
              <a:buFont typeface="Calibri" panose="020F0502020204030204" pitchFamily="34" charset="0"/>
              <a:buChar char="•"/>
            </a:pPr>
            <a:r>
              <a:rPr lang="de-DE" sz="2200" dirty="0">
                <a:solidFill>
                  <a:schemeClr val="tx1"/>
                </a:solidFill>
              </a:rPr>
              <a:t>Offene Beratungssprechstunde: dienstags 9:00-10:30 Uhr und 17-18 Uhr.</a:t>
            </a:r>
          </a:p>
          <a:p>
            <a:pPr marL="342900" indent="-342900">
              <a:lnSpc>
                <a:spcPts val="3300"/>
              </a:lnSpc>
              <a:buClr>
                <a:srgbClr val="EC5A74"/>
              </a:buClr>
              <a:buFont typeface="Calibri" panose="020F0502020204030204" pitchFamily="34" charset="0"/>
              <a:buChar char="•"/>
            </a:pPr>
            <a:r>
              <a:rPr lang="de-DE" sz="2200" dirty="0">
                <a:solidFill>
                  <a:schemeClr val="tx1"/>
                </a:solidFill>
              </a:rPr>
              <a:t>Mädchengruppe ab 12 Jahren, dienstags  18:30 -19:30, Treffpunkt Eingang</a:t>
            </a:r>
          </a:p>
        </p:txBody>
      </p:sp>
      <p:sp>
        <p:nvSpPr>
          <p:cNvPr id="5" name="Rechteck 4"/>
          <p:cNvSpPr/>
          <p:nvPr/>
        </p:nvSpPr>
        <p:spPr>
          <a:xfrm>
            <a:off x="179512" y="6536377"/>
            <a:ext cx="7848872" cy="276999"/>
          </a:xfrm>
          <a:prstGeom prst="rect">
            <a:avLst/>
          </a:prstGeom>
        </p:spPr>
        <p:txBody>
          <a:bodyPr wrap="square">
            <a:spAutoFit/>
          </a:bodyPr>
          <a:lstStyle/>
          <a:p>
            <a:r>
              <a:rPr lang="de-DE" sz="1200" dirty="0" smtClean="0"/>
              <a:t>Textquelle: </a:t>
            </a:r>
            <a:r>
              <a:rPr lang="de-DE" sz="1200" dirty="0"/>
              <a:t>https://</a:t>
            </a:r>
            <a:r>
              <a:rPr lang="de-DE" sz="1200" dirty="0" smtClean="0"/>
              <a:t>buergerhaus-trier-nord.de, </a:t>
            </a:r>
            <a:r>
              <a:rPr lang="de-DE" sz="1200" dirty="0" smtClean="0">
                <a:cs typeface="Arial"/>
              </a:rPr>
              <a:t>[20.10.2020]</a:t>
            </a:r>
            <a:r>
              <a:rPr lang="de-DE" sz="1200" dirty="0" smtClean="0"/>
              <a:t> </a:t>
            </a:r>
            <a:endParaRPr lang="de-DE" sz="1200" dirty="0"/>
          </a:p>
        </p:txBody>
      </p:sp>
      <p:sp>
        <p:nvSpPr>
          <p:cNvPr id="4" name="Abgerundetes Rechteck 3"/>
          <p:cNvSpPr/>
          <p:nvPr/>
        </p:nvSpPr>
        <p:spPr>
          <a:xfrm>
            <a:off x="6012160" y="5517232"/>
            <a:ext cx="2952328" cy="1224136"/>
          </a:xfrm>
          <a:prstGeom prst="roundRect">
            <a:avLst/>
          </a:prstGeom>
          <a:noFill/>
          <a:ln>
            <a:solidFill>
              <a:srgbClr val="EC5A74"/>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lvl="0" algn="just">
              <a:lnSpc>
                <a:spcPts val="3100"/>
              </a:lnSpc>
            </a:pPr>
            <a:r>
              <a:rPr lang="de-DE" sz="2000" b="1" dirty="0">
                <a:solidFill>
                  <a:prstClr val="black"/>
                </a:solidFill>
              </a:rPr>
              <a:t>Hans-Eiden-Platz 4</a:t>
            </a:r>
          </a:p>
          <a:p>
            <a:pPr lvl="0" algn="just">
              <a:lnSpc>
                <a:spcPts val="3100"/>
              </a:lnSpc>
            </a:pPr>
            <a:r>
              <a:rPr lang="de-DE" sz="2000" b="1" dirty="0" smtClean="0">
                <a:solidFill>
                  <a:schemeClr val="tx1"/>
                </a:solidFill>
              </a:rPr>
              <a:t>54292 </a:t>
            </a:r>
            <a:r>
              <a:rPr lang="de-DE" sz="2000" b="1" dirty="0" smtClean="0">
                <a:solidFill>
                  <a:prstClr val="black"/>
                </a:solidFill>
              </a:rPr>
              <a:t>Trier</a:t>
            </a:r>
          </a:p>
          <a:p>
            <a:pPr lvl="0" algn="just">
              <a:lnSpc>
                <a:spcPts val="3100"/>
              </a:lnSpc>
            </a:pPr>
            <a:r>
              <a:rPr lang="de-DE" sz="2000" b="1" dirty="0" smtClean="0">
                <a:solidFill>
                  <a:prstClr val="black"/>
                </a:solidFill>
              </a:rPr>
              <a:t>Telefon: </a:t>
            </a:r>
            <a:r>
              <a:rPr lang="de-DE" sz="2000" b="1" dirty="0">
                <a:solidFill>
                  <a:prstClr val="black"/>
                </a:solidFill>
              </a:rPr>
              <a:t>06 51 </a:t>
            </a:r>
            <a:r>
              <a:rPr lang="de-DE" sz="2000" b="1" dirty="0" smtClean="0">
                <a:solidFill>
                  <a:prstClr val="black"/>
                </a:solidFill>
              </a:rPr>
              <a:t>- </a:t>
            </a:r>
            <a:r>
              <a:rPr lang="de-DE" sz="2000" b="1" dirty="0">
                <a:solidFill>
                  <a:prstClr val="black"/>
                </a:solidFill>
              </a:rPr>
              <a:t>9 18 20 </a:t>
            </a:r>
            <a:r>
              <a:rPr lang="de-DE" sz="2000" b="1" dirty="0" smtClean="0">
                <a:solidFill>
                  <a:prstClr val="black"/>
                </a:solidFill>
              </a:rPr>
              <a:t>- </a:t>
            </a:r>
            <a:r>
              <a:rPr lang="de-DE" sz="2000" b="1" dirty="0">
                <a:solidFill>
                  <a:prstClr val="black"/>
                </a:solidFill>
              </a:rPr>
              <a:t>0 </a:t>
            </a:r>
            <a:r>
              <a:rPr lang="de-DE" sz="2800" b="1" dirty="0">
                <a:solidFill>
                  <a:prstClr val="black"/>
                </a:solidFill>
              </a:rPr>
              <a:t> </a:t>
            </a:r>
          </a:p>
        </p:txBody>
      </p:sp>
      <p:pic>
        <p:nvPicPr>
          <p:cNvPr id="6" name="Picture 4" descr="G:\43\43APAG\01 Projekt Knotenpunkte 2018-2021\09 Öffentlichkeitsarbeit\Layout_Materialien Textgestaltung\NEUMANN-DESIGN-Knotenpunkte-Detail-Porta-im-Kreis-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8424" y="188641"/>
            <a:ext cx="576064" cy="576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43682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bgerundetes Rechteck 2"/>
          <p:cNvSpPr/>
          <p:nvPr/>
        </p:nvSpPr>
        <p:spPr>
          <a:xfrm>
            <a:off x="386990" y="6498353"/>
            <a:ext cx="4185010" cy="31502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900" dirty="0" smtClean="0">
                <a:solidFill>
                  <a:schemeClr val="tx1"/>
                </a:solidFill>
              </a:rPr>
              <a:t>Bildquelle: Projekt Knotenpunkte für Grundbildung</a:t>
            </a:r>
            <a:endParaRPr lang="de-DE" sz="900" dirty="0">
              <a:solidFill>
                <a:schemeClr val="tx1"/>
              </a:solidFill>
            </a:endParaRPr>
          </a:p>
        </p:txBody>
      </p:sp>
      <p:pic>
        <p:nvPicPr>
          <p:cNvPr id="2" name="Grafik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8579" y="213129"/>
            <a:ext cx="8412427" cy="6309320"/>
          </a:xfrm>
          <a:prstGeom prst="rect">
            <a:avLst/>
          </a:prstGeom>
        </p:spPr>
      </p:pic>
    </p:spTree>
    <p:extLst>
      <p:ext uri="{BB962C8B-B14F-4D97-AF65-F5344CB8AC3E}">
        <p14:creationId xmlns:p14="http://schemas.microsoft.com/office/powerpoint/2010/main" val="18499106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p:cNvSpPr/>
          <p:nvPr/>
        </p:nvSpPr>
        <p:spPr>
          <a:xfrm>
            <a:off x="213420" y="6332612"/>
            <a:ext cx="3672408" cy="230832"/>
          </a:xfrm>
          <a:prstGeom prst="rect">
            <a:avLst/>
          </a:prstGeom>
        </p:spPr>
        <p:txBody>
          <a:bodyPr wrap="square">
            <a:spAutoFit/>
          </a:bodyPr>
          <a:lstStyle/>
          <a:p>
            <a:r>
              <a:rPr lang="de-DE" sz="900" dirty="0" smtClean="0"/>
              <a:t>Bildquelle: Projekt Knotenpunkte für Grundbildung  </a:t>
            </a:r>
            <a:endParaRPr lang="de-DE" sz="900" dirty="0"/>
          </a:p>
        </p:txBody>
      </p:sp>
      <p:sp>
        <p:nvSpPr>
          <p:cNvPr id="9" name="Rechteck 8"/>
          <p:cNvSpPr/>
          <p:nvPr/>
        </p:nvSpPr>
        <p:spPr>
          <a:xfrm>
            <a:off x="4427984" y="2492896"/>
            <a:ext cx="3964721" cy="5062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Aus Richtung Mutterhaus Nord</a:t>
            </a:r>
            <a:endParaRPr lang="de-DE" dirty="0">
              <a:solidFill>
                <a:schemeClr val="tx1"/>
              </a:solidFill>
            </a:endParaRPr>
          </a:p>
        </p:txBody>
      </p:sp>
      <p:pic>
        <p:nvPicPr>
          <p:cNvPr id="2" name="Grafik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0" y="387424"/>
            <a:ext cx="4441422" cy="5921896"/>
          </a:xfrm>
          <a:prstGeom prst="rect">
            <a:avLst/>
          </a:prstGeom>
        </p:spPr>
      </p:pic>
      <p:pic>
        <p:nvPicPr>
          <p:cNvPr id="3" name="Grafik 2"/>
          <p:cNvPicPr>
            <a:picLocks noChangeAspect="1"/>
          </p:cNvPicPr>
          <p:nvPr/>
        </p:nvPicPr>
        <p:blipFill rotWithShape="1">
          <a:blip r:embed="rId3" cstate="print">
            <a:extLst>
              <a:ext uri="{28A0092B-C50C-407E-A947-70E740481C1C}">
                <a14:useLocalDpi xmlns:a14="http://schemas.microsoft.com/office/drawing/2010/main" val="0"/>
              </a:ext>
            </a:extLst>
          </a:blip>
          <a:srcRect l="9896" t="7639" r="13021" b="15000"/>
          <a:stretch/>
        </p:blipFill>
        <p:spPr>
          <a:xfrm>
            <a:off x="4777166" y="3266260"/>
            <a:ext cx="4043306" cy="3043407"/>
          </a:xfrm>
          <a:prstGeom prst="rect">
            <a:avLst/>
          </a:prstGeom>
        </p:spPr>
      </p:pic>
      <p:sp>
        <p:nvSpPr>
          <p:cNvPr id="10" name="Pfeil nach links 9"/>
          <p:cNvSpPr/>
          <p:nvPr/>
        </p:nvSpPr>
        <p:spPr>
          <a:xfrm rot="2399662">
            <a:off x="7485245" y="6068080"/>
            <a:ext cx="1081284" cy="287414"/>
          </a:xfrm>
          <a:prstGeom prst="lef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75523799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bgerundetes Rechteck 2"/>
          <p:cNvSpPr/>
          <p:nvPr/>
        </p:nvSpPr>
        <p:spPr>
          <a:xfrm>
            <a:off x="263904" y="6507988"/>
            <a:ext cx="3588016" cy="31743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dirty="0" smtClean="0">
                <a:solidFill>
                  <a:schemeClr val="tx1"/>
                </a:solidFill>
              </a:rPr>
              <a:t>Textquelle: </a:t>
            </a:r>
            <a:r>
              <a:rPr lang="de-DE" sz="1200" dirty="0">
                <a:hlinkClick r:id="rId2"/>
              </a:rPr>
              <a:t>http://www.jba-region-trier.de/</a:t>
            </a:r>
            <a:r>
              <a:rPr lang="de-DE" sz="1200" dirty="0" smtClean="0">
                <a:solidFill>
                  <a:schemeClr val="tx1"/>
                </a:solidFill>
              </a:rPr>
              <a:t>  </a:t>
            </a:r>
            <a:endParaRPr lang="de-DE" sz="1200" dirty="0">
              <a:solidFill>
                <a:schemeClr val="tx1"/>
              </a:solidFill>
            </a:endParaRPr>
          </a:p>
        </p:txBody>
      </p:sp>
      <p:sp>
        <p:nvSpPr>
          <p:cNvPr id="4" name="Abgerundetes Rechteck 3"/>
          <p:cNvSpPr/>
          <p:nvPr/>
        </p:nvSpPr>
        <p:spPr>
          <a:xfrm>
            <a:off x="10667" y="72007"/>
            <a:ext cx="9133334" cy="630932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smtClean="0">
              <a:solidFill>
                <a:schemeClr val="tx1"/>
              </a:solidFill>
            </a:endParaRPr>
          </a:p>
          <a:p>
            <a:pPr algn="just">
              <a:lnSpc>
                <a:spcPts val="3300"/>
              </a:lnSpc>
              <a:spcAft>
                <a:spcPts val="1200"/>
              </a:spcAft>
            </a:pPr>
            <a:r>
              <a:rPr lang="de-DE" sz="2800" b="1" dirty="0" smtClean="0">
                <a:solidFill>
                  <a:schemeClr val="tx1"/>
                </a:solidFill>
              </a:rPr>
              <a:t>Jugendberufsagentur Region Trier</a:t>
            </a:r>
          </a:p>
          <a:p>
            <a:pPr>
              <a:lnSpc>
                <a:spcPts val="3300"/>
              </a:lnSpc>
              <a:spcAft>
                <a:spcPts val="1200"/>
              </a:spcAft>
            </a:pPr>
            <a:r>
              <a:rPr lang="de-DE" sz="2200" dirty="0" smtClean="0">
                <a:solidFill>
                  <a:schemeClr val="tx1"/>
                </a:solidFill>
              </a:rPr>
              <a:t>Die Jugendberufsagentur (JBA) ist eine </a:t>
            </a:r>
            <a:r>
              <a:rPr lang="de-DE" sz="2200" dirty="0">
                <a:solidFill>
                  <a:schemeClr val="tx1"/>
                </a:solidFill>
              </a:rPr>
              <a:t>gemeinsame Beratungsstelle der Berufsberatung der Agentur für Arbeit Trier, der Jugendämter und der Jobcenter der Region Trier</a:t>
            </a:r>
            <a:r>
              <a:rPr lang="de-DE" sz="2200" dirty="0" smtClean="0">
                <a:solidFill>
                  <a:schemeClr val="tx1"/>
                </a:solidFill>
              </a:rPr>
              <a:t>. Sie ist:</a:t>
            </a:r>
            <a:endParaRPr lang="de-DE" sz="2200" dirty="0">
              <a:solidFill>
                <a:schemeClr val="tx1"/>
              </a:solidFill>
            </a:endParaRPr>
          </a:p>
          <a:p>
            <a:pPr marL="342900" indent="-342900">
              <a:lnSpc>
                <a:spcPts val="3100"/>
              </a:lnSpc>
              <a:buClr>
                <a:srgbClr val="EC5A74"/>
              </a:buClr>
              <a:buFont typeface="Arial" panose="020B0604020202020204" pitchFamily="34" charset="0"/>
              <a:buChar char="•"/>
            </a:pPr>
            <a:r>
              <a:rPr lang="de-DE" sz="2200" dirty="0">
                <a:solidFill>
                  <a:schemeClr val="tx1"/>
                </a:solidFill>
              </a:rPr>
              <a:t>eine Möglichkeit, individuelle Unterstützung und Lösungswege zu </a:t>
            </a:r>
            <a:r>
              <a:rPr lang="de-DE" sz="2200" dirty="0" smtClean="0">
                <a:solidFill>
                  <a:schemeClr val="tx1"/>
                </a:solidFill>
              </a:rPr>
              <a:t>finden</a:t>
            </a:r>
          </a:p>
          <a:p>
            <a:pPr marL="342900" indent="-342900" algn="just">
              <a:lnSpc>
                <a:spcPts val="3100"/>
              </a:lnSpc>
              <a:buClr>
                <a:srgbClr val="EC5A74"/>
              </a:buClr>
              <a:buFont typeface="Arial" panose="020B0604020202020204" pitchFamily="34" charset="0"/>
              <a:buChar char="•"/>
            </a:pPr>
            <a:r>
              <a:rPr lang="de-DE" sz="2200" dirty="0" smtClean="0">
                <a:solidFill>
                  <a:schemeClr val="tx1"/>
                </a:solidFill>
              </a:rPr>
              <a:t>eine </a:t>
            </a:r>
            <a:r>
              <a:rPr lang="de-DE" sz="2200" dirty="0">
                <a:solidFill>
                  <a:schemeClr val="tx1"/>
                </a:solidFill>
              </a:rPr>
              <a:t>Anlaufstelle, um gemeinsam Ideen zu </a:t>
            </a:r>
            <a:r>
              <a:rPr lang="de-DE" sz="2200" dirty="0" smtClean="0">
                <a:solidFill>
                  <a:schemeClr val="tx1"/>
                </a:solidFill>
              </a:rPr>
              <a:t>entwickeln</a:t>
            </a:r>
            <a:endParaRPr lang="de-DE" sz="2200" dirty="0">
              <a:solidFill>
                <a:schemeClr val="tx1"/>
              </a:solidFill>
            </a:endParaRPr>
          </a:p>
          <a:p>
            <a:pPr marL="342900" indent="-342900">
              <a:lnSpc>
                <a:spcPts val="3100"/>
              </a:lnSpc>
              <a:buClr>
                <a:srgbClr val="EC5A74"/>
              </a:buClr>
              <a:buFont typeface="Arial" panose="020B0604020202020204" pitchFamily="34" charset="0"/>
              <a:buChar char="•"/>
            </a:pPr>
            <a:r>
              <a:rPr lang="de-DE" sz="2200" dirty="0" smtClean="0">
                <a:solidFill>
                  <a:schemeClr val="tx1"/>
                </a:solidFill>
              </a:rPr>
              <a:t>eine </a:t>
            </a:r>
            <a:r>
              <a:rPr lang="de-DE" sz="2200" dirty="0">
                <a:solidFill>
                  <a:schemeClr val="tx1"/>
                </a:solidFill>
              </a:rPr>
              <a:t>Chance, </a:t>
            </a:r>
            <a:r>
              <a:rPr lang="de-DE" sz="2200" dirty="0" smtClean="0">
                <a:solidFill>
                  <a:schemeClr val="tx1"/>
                </a:solidFill>
              </a:rPr>
              <a:t>sein eigenes </a:t>
            </a:r>
            <a:r>
              <a:rPr lang="de-DE" sz="2200" dirty="0">
                <a:solidFill>
                  <a:schemeClr val="tx1"/>
                </a:solidFill>
              </a:rPr>
              <a:t>Potential für </a:t>
            </a:r>
            <a:r>
              <a:rPr lang="de-DE" sz="2200" dirty="0" smtClean="0">
                <a:solidFill>
                  <a:schemeClr val="tx1"/>
                </a:solidFill>
              </a:rPr>
              <a:t>sich zu nutzen und einen passenden Beruf zu finden</a:t>
            </a:r>
            <a:endParaRPr lang="de-DE" sz="2200" dirty="0">
              <a:solidFill>
                <a:schemeClr val="tx1"/>
              </a:solidFill>
            </a:endParaRPr>
          </a:p>
          <a:p>
            <a:pPr marL="342900" indent="-342900">
              <a:lnSpc>
                <a:spcPts val="3100"/>
              </a:lnSpc>
              <a:buClr>
                <a:srgbClr val="EC5A74"/>
              </a:buClr>
              <a:buFont typeface="Arial" panose="020B0604020202020204" pitchFamily="34" charset="0"/>
              <a:buChar char="•"/>
            </a:pPr>
            <a:r>
              <a:rPr lang="de-DE" sz="2200" dirty="0" smtClean="0">
                <a:solidFill>
                  <a:schemeClr val="tx1"/>
                </a:solidFill>
              </a:rPr>
              <a:t>eine </a:t>
            </a:r>
            <a:r>
              <a:rPr lang="de-DE" sz="2200" dirty="0">
                <a:solidFill>
                  <a:schemeClr val="tx1"/>
                </a:solidFill>
              </a:rPr>
              <a:t>Möglichkeit, vertrauliche Gespräche führen zu können und individuelle Hilfen zu bekommen.</a:t>
            </a:r>
          </a:p>
          <a:p>
            <a:pPr algn="just">
              <a:lnSpc>
                <a:spcPts val="3300"/>
              </a:lnSpc>
            </a:pPr>
            <a:endParaRPr lang="de-DE" sz="1400" b="1" dirty="0" smtClean="0">
              <a:solidFill>
                <a:schemeClr val="tx1"/>
              </a:solidFill>
            </a:endParaRPr>
          </a:p>
          <a:p>
            <a:pPr algn="just">
              <a:lnSpc>
                <a:spcPts val="3300"/>
              </a:lnSpc>
            </a:pPr>
            <a:r>
              <a:rPr lang="de-DE" sz="2200" b="1" dirty="0" smtClean="0">
                <a:solidFill>
                  <a:schemeClr val="tx1"/>
                </a:solidFill>
              </a:rPr>
              <a:t>Beratungstermine können telefonisch </a:t>
            </a:r>
          </a:p>
          <a:p>
            <a:pPr algn="just">
              <a:lnSpc>
                <a:spcPts val="3300"/>
              </a:lnSpc>
            </a:pPr>
            <a:r>
              <a:rPr lang="de-DE" sz="2200" b="1" dirty="0" smtClean="0">
                <a:solidFill>
                  <a:schemeClr val="tx1"/>
                </a:solidFill>
              </a:rPr>
              <a:t>vereinbart werden.</a:t>
            </a:r>
          </a:p>
          <a:p>
            <a:pPr algn="just">
              <a:lnSpc>
                <a:spcPts val="3300"/>
              </a:lnSpc>
            </a:pPr>
            <a:endParaRPr lang="de-DE" sz="2200" dirty="0" smtClean="0">
              <a:solidFill>
                <a:schemeClr val="tx1"/>
              </a:solidFill>
            </a:endParaRPr>
          </a:p>
          <a:p>
            <a:pPr algn="just">
              <a:lnSpc>
                <a:spcPts val="3300"/>
              </a:lnSpc>
            </a:pPr>
            <a:endParaRPr lang="de-DE" sz="2200" dirty="0" smtClean="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r>
              <a:rPr lang="de-DE" sz="2800" b="1" dirty="0" smtClean="0">
                <a:solidFill>
                  <a:schemeClr val="tx1"/>
                </a:solidFill>
              </a:rPr>
              <a:t> </a:t>
            </a:r>
            <a:endParaRPr lang="de-DE" sz="2800" b="1" dirty="0">
              <a:solidFill>
                <a:schemeClr val="tx1"/>
              </a:solidFill>
            </a:endParaRPr>
          </a:p>
          <a:p>
            <a:pPr algn="just"/>
            <a:endParaRPr lang="de-DE" dirty="0">
              <a:solidFill>
                <a:schemeClr val="tx1"/>
              </a:solidFill>
            </a:endParaRPr>
          </a:p>
        </p:txBody>
      </p:sp>
      <p:sp>
        <p:nvSpPr>
          <p:cNvPr id="5" name="Abgerundetes Rechteck 4"/>
          <p:cNvSpPr/>
          <p:nvPr/>
        </p:nvSpPr>
        <p:spPr>
          <a:xfrm>
            <a:off x="5796136" y="4905876"/>
            <a:ext cx="3240360" cy="1760830"/>
          </a:xfrm>
          <a:prstGeom prst="roundRect">
            <a:avLst/>
          </a:prstGeom>
          <a:noFill/>
          <a:ln>
            <a:solidFill>
              <a:srgbClr val="EC5A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lnSpc>
                <a:spcPts val="3300"/>
              </a:lnSpc>
            </a:pPr>
            <a:r>
              <a:rPr lang="de-DE" sz="2800" b="1" dirty="0" smtClean="0">
                <a:solidFill>
                  <a:prstClr val="black"/>
                </a:solidFill>
              </a:rPr>
              <a:t>Dasbachstraße 9 </a:t>
            </a:r>
          </a:p>
          <a:p>
            <a:pPr lvl="0" algn="just">
              <a:lnSpc>
                <a:spcPts val="3300"/>
              </a:lnSpc>
            </a:pPr>
            <a:r>
              <a:rPr lang="de-DE" sz="2800" b="1" dirty="0" smtClean="0">
                <a:solidFill>
                  <a:prstClr val="black"/>
                </a:solidFill>
              </a:rPr>
              <a:t>Flur </a:t>
            </a:r>
            <a:r>
              <a:rPr lang="de-DE" sz="2800" b="1" dirty="0">
                <a:solidFill>
                  <a:prstClr val="black"/>
                </a:solidFill>
              </a:rPr>
              <a:t>0</a:t>
            </a:r>
            <a:r>
              <a:rPr lang="de-DE" sz="2800" b="1" dirty="0" smtClean="0">
                <a:solidFill>
                  <a:prstClr val="black"/>
                </a:solidFill>
              </a:rPr>
              <a:t>D </a:t>
            </a:r>
            <a:endParaRPr lang="de-DE" sz="2800" b="1" dirty="0">
              <a:solidFill>
                <a:prstClr val="black"/>
              </a:solidFill>
            </a:endParaRPr>
          </a:p>
          <a:p>
            <a:pPr lvl="0" algn="just">
              <a:lnSpc>
                <a:spcPts val="3300"/>
              </a:lnSpc>
            </a:pPr>
            <a:r>
              <a:rPr lang="de-DE" sz="2800" b="1" dirty="0">
                <a:solidFill>
                  <a:prstClr val="black"/>
                </a:solidFill>
              </a:rPr>
              <a:t>54292 </a:t>
            </a:r>
            <a:r>
              <a:rPr lang="de-DE" sz="2800" b="1" dirty="0" smtClean="0">
                <a:solidFill>
                  <a:prstClr val="black"/>
                </a:solidFill>
              </a:rPr>
              <a:t>Trier</a:t>
            </a:r>
          </a:p>
          <a:p>
            <a:pPr lvl="0" algn="just">
              <a:lnSpc>
                <a:spcPts val="3300"/>
              </a:lnSpc>
            </a:pPr>
            <a:r>
              <a:rPr lang="de-DE" sz="2800" b="1" dirty="0" smtClean="0">
                <a:solidFill>
                  <a:prstClr val="black"/>
                </a:solidFill>
              </a:rPr>
              <a:t>Tel.: 0651/2054141 </a:t>
            </a:r>
            <a:endParaRPr lang="de-DE" sz="2800" b="1" dirty="0">
              <a:solidFill>
                <a:prstClr val="black"/>
              </a:solidFill>
            </a:endParaRPr>
          </a:p>
        </p:txBody>
      </p:sp>
      <p:pic>
        <p:nvPicPr>
          <p:cNvPr id="6" name="Picture 4" descr="G:\43\43APAG\01 Projekt Knotenpunkte 2018-2021\09 Öffentlichkeitsarbeit\Layout_Materialien Textgestaltung\NEUMANN-DESIGN-Knotenpunkte-Detail-Porta-im-Kreis-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8424" y="188641"/>
            <a:ext cx="576064" cy="576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127047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bgerundetes Rechteck 1"/>
          <p:cNvSpPr/>
          <p:nvPr/>
        </p:nvSpPr>
        <p:spPr>
          <a:xfrm>
            <a:off x="10667" y="-1"/>
            <a:ext cx="9133334" cy="630932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r>
              <a:rPr lang="de-DE" sz="2800" b="1" dirty="0" smtClean="0">
                <a:solidFill>
                  <a:schemeClr val="tx1"/>
                </a:solidFill>
              </a:rPr>
              <a:t> </a:t>
            </a:r>
            <a:endParaRPr lang="de-DE" sz="2800" b="1" dirty="0">
              <a:solidFill>
                <a:schemeClr val="tx1"/>
              </a:solidFill>
            </a:endParaRPr>
          </a:p>
          <a:p>
            <a:pPr algn="just"/>
            <a:endParaRPr lang="de-DE" dirty="0">
              <a:solidFill>
                <a:schemeClr val="tx1"/>
              </a:solidFill>
            </a:endParaRPr>
          </a:p>
        </p:txBody>
      </p:sp>
      <p:sp>
        <p:nvSpPr>
          <p:cNvPr id="5" name="Rechteck 4"/>
          <p:cNvSpPr/>
          <p:nvPr/>
        </p:nvSpPr>
        <p:spPr>
          <a:xfrm>
            <a:off x="44047" y="6453336"/>
            <a:ext cx="7848872" cy="276999"/>
          </a:xfrm>
          <a:prstGeom prst="rect">
            <a:avLst/>
          </a:prstGeom>
        </p:spPr>
        <p:txBody>
          <a:bodyPr wrap="square">
            <a:spAutoFit/>
          </a:bodyPr>
          <a:lstStyle/>
          <a:p>
            <a:r>
              <a:rPr lang="de-DE" sz="1200" dirty="0" smtClean="0"/>
              <a:t>Bildquelle: Projekt Knotenpunkte für Grundbildung  </a:t>
            </a:r>
            <a:endParaRPr lang="de-DE" sz="1200" dirty="0"/>
          </a:p>
        </p:txBody>
      </p:sp>
      <p:pic>
        <p:nvPicPr>
          <p:cNvPr id="1027" name="Picture 3" descr="G:\43\43APAG\01 Projekt Knotenpunkte 2018-2021\06 Kooperationspartner\01 Palais_Mathe\03_Konzept_Entwicklung von Materialien\00_Kultur-Raum\Stadtkarte_Kultur-Freizeit-Alltag\Fotos\Die Tür\DSC05109.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445"/>
          <a:stretch/>
        </p:blipFill>
        <p:spPr bwMode="auto">
          <a:xfrm>
            <a:off x="0" y="908720"/>
            <a:ext cx="7668344" cy="5584098"/>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G:\43\43APAG\01 Projekt Knotenpunkte 2018-2021\06 Kooperationspartner\01 Palais_Mathe\03_Konzept_Entwicklung von Materialien\00_Kultur-Raum\Stadtkarte_Kultur-Freizeit-Alltag\Fotos\Die Tür\DSC0511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076" b="18146"/>
          <a:stretch/>
        </p:blipFill>
        <p:spPr bwMode="auto">
          <a:xfrm>
            <a:off x="4105275" y="-64791"/>
            <a:ext cx="5050818" cy="2998491"/>
          </a:xfrm>
          <a:prstGeom prst="rect">
            <a:avLst/>
          </a:prstGeom>
          <a:noFill/>
          <a:extLst>
            <a:ext uri="{909E8E84-426E-40DD-AFC4-6F175D3DCCD1}">
              <a14:hiddenFill xmlns:a14="http://schemas.microsoft.com/office/drawing/2010/main">
                <a:solidFill>
                  <a:srgbClr val="FFFFFF"/>
                </a:solidFill>
              </a14:hiddenFill>
            </a:ext>
          </a:extLst>
        </p:spPr>
      </p:pic>
      <p:sp>
        <p:nvSpPr>
          <p:cNvPr id="6" name="Pfeil nach rechts 5"/>
          <p:cNvSpPr/>
          <p:nvPr/>
        </p:nvSpPr>
        <p:spPr>
          <a:xfrm rot="13398653">
            <a:off x="2071477" y="5479635"/>
            <a:ext cx="1305788" cy="576064"/>
          </a:xfrm>
          <a:prstGeom prst="rightArrow">
            <a:avLst/>
          </a:prstGeom>
          <a:solidFill>
            <a:srgbClr val="FFDB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9643682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bgerundetes Rechteck 1"/>
          <p:cNvSpPr/>
          <p:nvPr/>
        </p:nvSpPr>
        <p:spPr>
          <a:xfrm>
            <a:off x="10667" y="295917"/>
            <a:ext cx="9133334" cy="507729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r>
              <a:rPr lang="de-DE" sz="2800" b="1" dirty="0" smtClean="0">
                <a:solidFill>
                  <a:schemeClr val="tx1"/>
                </a:solidFill>
              </a:rPr>
              <a:t>Die TÜR</a:t>
            </a:r>
          </a:p>
          <a:p>
            <a:pPr algn="just"/>
            <a:endParaRPr lang="de-DE" sz="1200" dirty="0" smtClean="0">
              <a:solidFill>
                <a:schemeClr val="tx1"/>
              </a:solidFill>
            </a:endParaRPr>
          </a:p>
          <a:p>
            <a:pPr algn="just">
              <a:lnSpc>
                <a:spcPts val="3300"/>
              </a:lnSpc>
            </a:pPr>
            <a:r>
              <a:rPr lang="de-DE" sz="2200" dirty="0" smtClean="0">
                <a:solidFill>
                  <a:schemeClr val="tx1"/>
                </a:solidFill>
              </a:rPr>
              <a:t>Vielfältige Angebote für alle Altersgruppen:</a:t>
            </a:r>
          </a:p>
          <a:p>
            <a:pPr algn="just">
              <a:lnSpc>
                <a:spcPts val="3300"/>
              </a:lnSpc>
            </a:pPr>
            <a:r>
              <a:rPr lang="de-DE" sz="2200" dirty="0" smtClean="0">
                <a:solidFill>
                  <a:srgbClr val="EC5A74"/>
                </a:solidFill>
              </a:rPr>
              <a:t>●</a:t>
            </a:r>
            <a:r>
              <a:rPr lang="de-DE" sz="2200" dirty="0" smtClean="0">
                <a:solidFill>
                  <a:schemeClr val="tx1"/>
                </a:solidFill>
              </a:rPr>
              <a:t> Suchtberatung</a:t>
            </a:r>
            <a:r>
              <a:rPr lang="de-DE" sz="2200" dirty="0">
                <a:solidFill>
                  <a:schemeClr val="tx1"/>
                </a:solidFill>
              </a:rPr>
              <a:t> </a:t>
            </a:r>
            <a:r>
              <a:rPr lang="de-DE" sz="2200" dirty="0" smtClean="0">
                <a:solidFill>
                  <a:srgbClr val="EC5A74"/>
                </a:solidFill>
              </a:rPr>
              <a:t>●</a:t>
            </a:r>
            <a:r>
              <a:rPr lang="de-DE" sz="2200" dirty="0" smtClean="0">
                <a:solidFill>
                  <a:schemeClr val="tx1"/>
                </a:solidFill>
              </a:rPr>
              <a:t> Ambulante Suchttherapie </a:t>
            </a:r>
            <a:r>
              <a:rPr lang="de-DE" sz="2200" dirty="0" smtClean="0">
                <a:solidFill>
                  <a:srgbClr val="EC5A74"/>
                </a:solidFill>
              </a:rPr>
              <a:t>●</a:t>
            </a:r>
            <a:r>
              <a:rPr lang="de-DE" sz="2200" dirty="0" smtClean="0">
                <a:solidFill>
                  <a:schemeClr val="tx1"/>
                </a:solidFill>
              </a:rPr>
              <a:t> Aufsuchende Sozialarbeit </a:t>
            </a:r>
            <a:r>
              <a:rPr lang="de-DE" sz="2200" dirty="0" smtClean="0">
                <a:solidFill>
                  <a:srgbClr val="EC5A74"/>
                </a:solidFill>
              </a:rPr>
              <a:t>●</a:t>
            </a:r>
            <a:r>
              <a:rPr lang="de-DE" sz="2200" dirty="0" smtClean="0">
                <a:solidFill>
                  <a:schemeClr val="tx1"/>
                </a:solidFill>
              </a:rPr>
              <a:t> Suchtprävention</a:t>
            </a:r>
            <a:r>
              <a:rPr lang="de-DE" sz="2200" dirty="0">
                <a:solidFill>
                  <a:schemeClr val="tx1"/>
                </a:solidFill>
              </a:rPr>
              <a:t> </a:t>
            </a:r>
            <a:r>
              <a:rPr lang="de-DE" sz="2200" dirty="0" smtClean="0">
                <a:solidFill>
                  <a:srgbClr val="EC5A74"/>
                </a:solidFill>
              </a:rPr>
              <a:t>●</a:t>
            </a:r>
            <a:r>
              <a:rPr lang="de-DE" sz="2200" dirty="0" smtClean="0">
                <a:solidFill>
                  <a:schemeClr val="tx1"/>
                </a:solidFill>
              </a:rPr>
              <a:t> Schulungen Nachsorge </a:t>
            </a:r>
            <a:r>
              <a:rPr lang="de-DE" sz="2200" dirty="0" smtClean="0">
                <a:solidFill>
                  <a:srgbClr val="EC5A74"/>
                </a:solidFill>
              </a:rPr>
              <a:t>●</a:t>
            </a:r>
            <a:r>
              <a:rPr lang="de-DE" sz="2200" dirty="0" smtClean="0">
                <a:solidFill>
                  <a:schemeClr val="tx1"/>
                </a:solidFill>
              </a:rPr>
              <a:t> Schuldnerberatung</a:t>
            </a:r>
            <a:r>
              <a:rPr lang="de-DE" sz="2200" dirty="0">
                <a:solidFill>
                  <a:schemeClr val="tx1"/>
                </a:solidFill>
              </a:rPr>
              <a:t> </a:t>
            </a:r>
            <a:r>
              <a:rPr lang="de-DE" sz="2200" dirty="0" smtClean="0">
                <a:solidFill>
                  <a:schemeClr val="tx1"/>
                </a:solidFill>
              </a:rPr>
              <a:t>              </a:t>
            </a:r>
            <a:r>
              <a:rPr lang="de-DE" sz="2200" dirty="0" smtClean="0">
                <a:solidFill>
                  <a:srgbClr val="EC5A74"/>
                </a:solidFill>
              </a:rPr>
              <a:t>●</a:t>
            </a:r>
            <a:r>
              <a:rPr lang="de-DE" sz="2200" dirty="0" smtClean="0">
                <a:solidFill>
                  <a:schemeClr val="tx1"/>
                </a:solidFill>
              </a:rPr>
              <a:t>  Psychosoziale Hilfen</a:t>
            </a:r>
            <a:endParaRPr lang="de-DE" sz="2200" dirty="0">
              <a:solidFill>
                <a:schemeClr val="tx1"/>
              </a:solidFill>
            </a:endParaRPr>
          </a:p>
          <a:p>
            <a:pPr algn="just">
              <a:lnSpc>
                <a:spcPts val="3300"/>
              </a:lnSpc>
            </a:pPr>
            <a:endParaRPr lang="de-DE" sz="2200" dirty="0" smtClean="0">
              <a:solidFill>
                <a:schemeClr val="tx1"/>
              </a:solidFill>
            </a:endParaRPr>
          </a:p>
          <a:p>
            <a:pPr algn="just">
              <a:lnSpc>
                <a:spcPts val="3300"/>
              </a:lnSpc>
            </a:pPr>
            <a:r>
              <a:rPr lang="de-DE" sz="2200" b="1" dirty="0" smtClean="0">
                <a:solidFill>
                  <a:schemeClr val="tx1"/>
                </a:solidFill>
              </a:rPr>
              <a:t>Sprechstunden </a:t>
            </a:r>
            <a:r>
              <a:rPr lang="de-DE" sz="2200" b="1" dirty="0">
                <a:solidFill>
                  <a:schemeClr val="tx1"/>
                </a:solidFill>
              </a:rPr>
              <a:t>nach Vereinbarung               </a:t>
            </a:r>
          </a:p>
          <a:p>
            <a:pPr algn="just">
              <a:lnSpc>
                <a:spcPts val="3300"/>
              </a:lnSpc>
            </a:pPr>
            <a:r>
              <a:rPr lang="de-DE" sz="2200" dirty="0">
                <a:solidFill>
                  <a:schemeClr val="tx1"/>
                </a:solidFill>
              </a:rPr>
              <a:t>Mo, Di, Do jeweils von 13:00 bis 17:00 Uhr</a:t>
            </a:r>
          </a:p>
          <a:p>
            <a:pPr algn="just">
              <a:lnSpc>
                <a:spcPts val="3300"/>
              </a:lnSpc>
            </a:pPr>
            <a:endParaRPr lang="de-DE" sz="2200" dirty="0">
              <a:solidFill>
                <a:schemeClr val="tx1"/>
              </a:solidFill>
            </a:endParaRPr>
          </a:p>
          <a:p>
            <a:pPr algn="just">
              <a:lnSpc>
                <a:spcPts val="3300"/>
              </a:lnSpc>
            </a:pPr>
            <a:r>
              <a:rPr lang="de-DE" sz="2200" b="1" dirty="0">
                <a:solidFill>
                  <a:schemeClr val="tx1"/>
                </a:solidFill>
              </a:rPr>
              <a:t>Offene </a:t>
            </a:r>
            <a:r>
              <a:rPr lang="de-DE" sz="2200" b="1" dirty="0" smtClean="0">
                <a:solidFill>
                  <a:schemeClr val="tx1"/>
                </a:solidFill>
              </a:rPr>
              <a:t>Sprechstunde</a:t>
            </a:r>
            <a:endParaRPr lang="de-DE" sz="2200" b="1" dirty="0">
              <a:solidFill>
                <a:schemeClr val="tx1"/>
              </a:solidFill>
            </a:endParaRPr>
          </a:p>
          <a:p>
            <a:pPr algn="just">
              <a:lnSpc>
                <a:spcPts val="3300"/>
              </a:lnSpc>
            </a:pPr>
            <a:r>
              <a:rPr lang="de-DE" sz="2200" dirty="0">
                <a:solidFill>
                  <a:schemeClr val="tx1"/>
                </a:solidFill>
              </a:rPr>
              <a:t>Jeden Montag und Freitag </a:t>
            </a:r>
            <a:endParaRPr lang="de-DE" sz="2200" dirty="0" smtClean="0">
              <a:solidFill>
                <a:schemeClr val="tx1"/>
              </a:solidFill>
            </a:endParaRPr>
          </a:p>
          <a:p>
            <a:pPr algn="just">
              <a:lnSpc>
                <a:spcPts val="3300"/>
              </a:lnSpc>
            </a:pPr>
            <a:r>
              <a:rPr lang="de-DE" sz="2200" dirty="0" smtClean="0">
                <a:solidFill>
                  <a:schemeClr val="tx1"/>
                </a:solidFill>
              </a:rPr>
              <a:t>von </a:t>
            </a:r>
            <a:r>
              <a:rPr lang="de-DE" sz="2200" dirty="0">
                <a:solidFill>
                  <a:schemeClr val="tx1"/>
                </a:solidFill>
              </a:rPr>
              <a:t>13:00 bis 17:00 Uhr</a:t>
            </a: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r>
              <a:rPr lang="de-DE" sz="2800" b="1" dirty="0" smtClean="0">
                <a:solidFill>
                  <a:schemeClr val="tx1"/>
                </a:solidFill>
              </a:rPr>
              <a:t> </a:t>
            </a:r>
            <a:endParaRPr lang="de-DE" sz="2800" b="1" dirty="0">
              <a:solidFill>
                <a:schemeClr val="tx1"/>
              </a:solidFill>
            </a:endParaRPr>
          </a:p>
          <a:p>
            <a:pPr algn="just"/>
            <a:endParaRPr lang="de-DE" dirty="0">
              <a:solidFill>
                <a:schemeClr val="tx1"/>
              </a:solidFill>
            </a:endParaRPr>
          </a:p>
        </p:txBody>
      </p:sp>
      <p:sp>
        <p:nvSpPr>
          <p:cNvPr id="5" name="Rechteck 4"/>
          <p:cNvSpPr/>
          <p:nvPr/>
        </p:nvSpPr>
        <p:spPr>
          <a:xfrm>
            <a:off x="323528" y="6453336"/>
            <a:ext cx="7848872" cy="276999"/>
          </a:xfrm>
          <a:prstGeom prst="rect">
            <a:avLst/>
          </a:prstGeom>
        </p:spPr>
        <p:txBody>
          <a:bodyPr wrap="square">
            <a:spAutoFit/>
          </a:bodyPr>
          <a:lstStyle/>
          <a:p>
            <a:r>
              <a:rPr lang="de-DE" sz="1200" dirty="0" smtClean="0"/>
              <a:t>Textquelle: </a:t>
            </a:r>
            <a:r>
              <a:rPr lang="de-DE" sz="1200" dirty="0"/>
              <a:t>https://www.die-tuer-trier.de</a:t>
            </a:r>
            <a:r>
              <a:rPr lang="de-DE" sz="1200" dirty="0" smtClean="0"/>
              <a:t>/ </a:t>
            </a:r>
            <a:r>
              <a:rPr lang="de-DE" sz="1200" dirty="0" smtClean="0">
                <a:cs typeface="Arial"/>
              </a:rPr>
              <a:t>[20.10.2020]</a:t>
            </a:r>
            <a:r>
              <a:rPr lang="de-DE" sz="1200" dirty="0" smtClean="0"/>
              <a:t>  </a:t>
            </a:r>
            <a:endParaRPr lang="de-DE" sz="1200" dirty="0"/>
          </a:p>
        </p:txBody>
      </p:sp>
      <p:sp>
        <p:nvSpPr>
          <p:cNvPr id="4" name="Abgerundetes Rechteck 3"/>
          <p:cNvSpPr/>
          <p:nvPr/>
        </p:nvSpPr>
        <p:spPr>
          <a:xfrm>
            <a:off x="4716016" y="5077299"/>
            <a:ext cx="4248472" cy="1524216"/>
          </a:xfrm>
          <a:prstGeom prst="roundRect">
            <a:avLst/>
          </a:prstGeom>
          <a:noFill/>
          <a:ln>
            <a:solidFill>
              <a:srgbClr val="EC5A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lnSpc>
                <a:spcPts val="3300"/>
              </a:lnSpc>
            </a:pPr>
            <a:r>
              <a:rPr lang="de-DE" sz="2800" b="1" dirty="0" smtClean="0">
                <a:solidFill>
                  <a:prstClr val="black"/>
                </a:solidFill>
              </a:rPr>
              <a:t>Oerenstraße 15 </a:t>
            </a:r>
          </a:p>
          <a:p>
            <a:pPr lvl="0" algn="just">
              <a:lnSpc>
                <a:spcPts val="3300"/>
              </a:lnSpc>
            </a:pPr>
            <a:r>
              <a:rPr lang="de-DE" sz="2800" b="1" dirty="0" smtClean="0">
                <a:solidFill>
                  <a:prstClr val="black"/>
                </a:solidFill>
              </a:rPr>
              <a:t>54290 Trier</a:t>
            </a:r>
          </a:p>
          <a:p>
            <a:pPr lvl="0" algn="just">
              <a:lnSpc>
                <a:spcPts val="3300"/>
              </a:lnSpc>
            </a:pPr>
            <a:r>
              <a:rPr lang="de-DE" sz="2800" b="1" dirty="0" smtClean="0">
                <a:solidFill>
                  <a:prstClr val="black"/>
                </a:solidFill>
              </a:rPr>
              <a:t>Telefon: 0651 / 170 36 - 0</a:t>
            </a:r>
            <a:endParaRPr lang="de-DE" sz="2800" b="1" dirty="0">
              <a:solidFill>
                <a:prstClr val="black"/>
              </a:solidFill>
            </a:endParaRPr>
          </a:p>
        </p:txBody>
      </p:sp>
      <p:pic>
        <p:nvPicPr>
          <p:cNvPr id="6" name="Picture 4" descr="G:\43\43APAG\01 Projekt Knotenpunkte 2018-2021\09 Öffentlichkeitsarbeit\Layout_Materialien Textgestaltung\NEUMANN-DESIGN-Knotenpunkte-Detail-Porta-im-Kreis-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8424" y="188641"/>
            <a:ext cx="576064" cy="576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922463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p:cNvSpPr/>
          <p:nvPr/>
        </p:nvSpPr>
        <p:spPr>
          <a:xfrm>
            <a:off x="323528" y="6525344"/>
            <a:ext cx="7848872" cy="230832"/>
          </a:xfrm>
          <a:prstGeom prst="rect">
            <a:avLst/>
          </a:prstGeom>
        </p:spPr>
        <p:txBody>
          <a:bodyPr wrap="square">
            <a:spAutoFit/>
          </a:bodyPr>
          <a:lstStyle/>
          <a:p>
            <a:r>
              <a:rPr lang="de-DE" sz="900" dirty="0" smtClean="0"/>
              <a:t>Bildquelle: Projekt Knotenpunkte für Grundbildung  </a:t>
            </a:r>
            <a:endParaRPr lang="de-DE" sz="900" dirty="0"/>
          </a:p>
        </p:txBody>
      </p:sp>
      <p:grpSp>
        <p:nvGrpSpPr>
          <p:cNvPr id="6" name="Gruppieren 5"/>
          <p:cNvGrpSpPr/>
          <p:nvPr/>
        </p:nvGrpSpPr>
        <p:grpSpPr>
          <a:xfrm>
            <a:off x="395536" y="117344"/>
            <a:ext cx="8280000" cy="6408000"/>
            <a:chOff x="539552" y="13567"/>
            <a:chExt cx="8190000" cy="6311033"/>
          </a:xfrm>
        </p:grpSpPr>
        <p:pic>
          <p:nvPicPr>
            <p:cNvPr id="3" name="Grafik 2"/>
            <p:cNvPicPr>
              <a:picLocks noChangeAspect="1"/>
            </p:cNvPicPr>
            <p:nvPr/>
          </p:nvPicPr>
          <p:blipFill rotWithShape="1">
            <a:blip r:embed="rId2" cstate="print">
              <a:extLst>
                <a:ext uri="{28A0092B-C50C-407E-A947-70E740481C1C}">
                  <a14:useLocalDpi xmlns:a14="http://schemas.microsoft.com/office/drawing/2010/main" val="0"/>
                </a:ext>
              </a:extLst>
            </a:blip>
            <a:srcRect r="17187" b="14915"/>
            <a:stretch/>
          </p:blipFill>
          <p:spPr>
            <a:xfrm>
              <a:off x="539552" y="13567"/>
              <a:ext cx="8190000" cy="6311033"/>
            </a:xfrm>
            <a:prstGeom prst="rect">
              <a:avLst/>
            </a:prstGeom>
          </p:spPr>
        </p:pic>
        <p:sp>
          <p:nvSpPr>
            <p:cNvPr id="4" name="Abgerundetes Rechteck 3"/>
            <p:cNvSpPr/>
            <p:nvPr/>
          </p:nvSpPr>
          <p:spPr>
            <a:xfrm rot="21234421">
              <a:off x="1403648" y="5689823"/>
              <a:ext cx="360040" cy="72008"/>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Tree>
    <p:extLst>
      <p:ext uri="{BB962C8B-B14F-4D97-AF65-F5344CB8AC3E}">
        <p14:creationId xmlns:p14="http://schemas.microsoft.com/office/powerpoint/2010/main" val="6882252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bgerundetes Rechteck 1"/>
          <p:cNvSpPr/>
          <p:nvPr/>
        </p:nvSpPr>
        <p:spPr>
          <a:xfrm>
            <a:off x="-135558" y="548680"/>
            <a:ext cx="9396536" cy="483952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ts val="3300"/>
              </a:lnSpc>
            </a:pPr>
            <a:r>
              <a:rPr lang="de-DE" sz="2800" b="1" dirty="0" smtClean="0">
                <a:solidFill>
                  <a:schemeClr val="tx1"/>
                </a:solidFill>
              </a:rPr>
              <a:t>Gesellschaft für psychologische und soziale Dienste </a:t>
            </a:r>
          </a:p>
          <a:p>
            <a:pPr algn="just">
              <a:lnSpc>
                <a:spcPts val="3300"/>
              </a:lnSpc>
            </a:pPr>
            <a:r>
              <a:rPr lang="de-DE" sz="2800" b="1" dirty="0" smtClean="0">
                <a:solidFill>
                  <a:schemeClr val="tx1"/>
                </a:solidFill>
              </a:rPr>
              <a:t>(GPSD) e.V. </a:t>
            </a:r>
          </a:p>
          <a:p>
            <a:pPr algn="just">
              <a:lnSpc>
                <a:spcPts val="3300"/>
              </a:lnSpc>
            </a:pPr>
            <a:endParaRPr lang="de-DE" sz="1400" dirty="0">
              <a:solidFill>
                <a:schemeClr val="tx1"/>
              </a:solidFill>
            </a:endParaRPr>
          </a:p>
          <a:p>
            <a:pPr>
              <a:lnSpc>
                <a:spcPts val="3300"/>
              </a:lnSpc>
              <a:spcAft>
                <a:spcPts val="600"/>
              </a:spcAft>
            </a:pPr>
            <a:r>
              <a:rPr lang="de-DE" sz="2400" dirty="0" smtClean="0">
                <a:solidFill>
                  <a:schemeClr val="tx1"/>
                </a:solidFill>
              </a:rPr>
              <a:t>Hier findest Du Unterstützung, wenn Du zum Beispiel an einer chronischen Erkrankung leidest. </a:t>
            </a:r>
          </a:p>
          <a:p>
            <a:pPr>
              <a:lnSpc>
                <a:spcPts val="3300"/>
              </a:lnSpc>
              <a:spcAft>
                <a:spcPts val="1200"/>
              </a:spcAft>
            </a:pPr>
            <a:r>
              <a:rPr lang="de-DE" sz="2400" dirty="0" smtClean="0">
                <a:solidFill>
                  <a:schemeClr val="tx1"/>
                </a:solidFill>
              </a:rPr>
              <a:t>Das Angebot umfasst neben einer umfangreichen Beratung auch eine ambulante Eingliederungshilfe sowie eine Schuldner- und Insolvenz-beratung. Daneben gibt es Angebote extra für Familien zu Erziehungs-fragen, Krisenmanagement oder Familientherapie. </a:t>
            </a:r>
          </a:p>
          <a:p>
            <a:pPr algn="just">
              <a:lnSpc>
                <a:spcPts val="3300"/>
              </a:lnSpc>
            </a:pPr>
            <a:r>
              <a:rPr lang="de-DE" sz="2400" b="1" dirty="0" smtClean="0">
                <a:solidFill>
                  <a:schemeClr val="tx1"/>
                </a:solidFill>
              </a:rPr>
              <a:t>Sprechzeiten: </a:t>
            </a:r>
            <a:r>
              <a:rPr lang="de-DE" sz="2400" dirty="0" smtClean="0">
                <a:solidFill>
                  <a:schemeClr val="tx1"/>
                </a:solidFill>
              </a:rPr>
              <a:t>Montag </a:t>
            </a:r>
            <a:r>
              <a:rPr lang="de-DE" sz="2400" dirty="0">
                <a:solidFill>
                  <a:schemeClr val="tx1"/>
                </a:solidFill>
              </a:rPr>
              <a:t>bis </a:t>
            </a:r>
            <a:r>
              <a:rPr lang="de-DE" sz="2400" dirty="0" smtClean="0">
                <a:solidFill>
                  <a:schemeClr val="tx1"/>
                </a:solidFill>
              </a:rPr>
              <a:t>Donnerstag 9:00-13:00 </a:t>
            </a:r>
            <a:r>
              <a:rPr lang="de-DE" sz="2400" dirty="0">
                <a:solidFill>
                  <a:schemeClr val="tx1"/>
                </a:solidFill>
              </a:rPr>
              <a:t>Uhr</a:t>
            </a:r>
            <a:endParaRPr lang="de-DE" sz="2400" dirty="0" smtClean="0">
              <a:solidFill>
                <a:schemeClr val="tx1"/>
              </a:solidFill>
            </a:endParaRPr>
          </a:p>
          <a:p>
            <a:pPr algn="just">
              <a:lnSpc>
                <a:spcPts val="3300"/>
              </a:lnSpc>
            </a:pPr>
            <a:r>
              <a:rPr lang="de-DE" sz="2400" dirty="0" smtClean="0">
                <a:solidFill>
                  <a:schemeClr val="tx1"/>
                </a:solidFill>
              </a:rPr>
              <a:t>Persönliche Termine nach Vereinbarung</a:t>
            </a:r>
            <a:endParaRPr lang="de-DE" sz="2400" dirty="0">
              <a:solidFill>
                <a:schemeClr val="tx1"/>
              </a:solidFill>
            </a:endParaRPr>
          </a:p>
          <a:p>
            <a:pPr algn="just"/>
            <a:endParaRPr lang="de-DE" dirty="0">
              <a:solidFill>
                <a:schemeClr val="tx1"/>
              </a:solidFill>
            </a:endParaRPr>
          </a:p>
        </p:txBody>
      </p:sp>
      <p:sp>
        <p:nvSpPr>
          <p:cNvPr id="5" name="Rechteck 4"/>
          <p:cNvSpPr/>
          <p:nvPr/>
        </p:nvSpPr>
        <p:spPr>
          <a:xfrm>
            <a:off x="119336" y="6399956"/>
            <a:ext cx="4455206" cy="276999"/>
          </a:xfrm>
          <a:prstGeom prst="rect">
            <a:avLst/>
          </a:prstGeom>
        </p:spPr>
        <p:txBody>
          <a:bodyPr wrap="square">
            <a:spAutoFit/>
          </a:bodyPr>
          <a:lstStyle/>
          <a:p>
            <a:r>
              <a:rPr lang="de-DE" sz="1200" dirty="0" smtClean="0"/>
              <a:t>Textquelle: </a:t>
            </a:r>
            <a:r>
              <a:rPr lang="de-DE" sz="1200" dirty="0"/>
              <a:t>https://www.gpsd-trier.de</a:t>
            </a:r>
            <a:r>
              <a:rPr lang="de-DE" sz="1200" dirty="0" smtClean="0"/>
              <a:t>/, </a:t>
            </a:r>
            <a:r>
              <a:rPr lang="de-DE" sz="1200" dirty="0" smtClean="0">
                <a:cs typeface="Arial"/>
              </a:rPr>
              <a:t>[20.10.2020]</a:t>
            </a:r>
            <a:r>
              <a:rPr lang="de-DE" sz="1200" dirty="0" smtClean="0"/>
              <a:t>  </a:t>
            </a:r>
            <a:endParaRPr lang="de-DE" sz="1200" dirty="0"/>
          </a:p>
        </p:txBody>
      </p:sp>
      <p:sp>
        <p:nvSpPr>
          <p:cNvPr id="4" name="Abgerundetes Rechteck 3"/>
          <p:cNvSpPr/>
          <p:nvPr/>
        </p:nvSpPr>
        <p:spPr>
          <a:xfrm>
            <a:off x="5076056" y="5358226"/>
            <a:ext cx="3960440" cy="1440160"/>
          </a:xfrm>
          <a:prstGeom prst="roundRect">
            <a:avLst/>
          </a:prstGeom>
          <a:noFill/>
          <a:ln>
            <a:solidFill>
              <a:srgbClr val="EC5A74"/>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lvl="0" algn="just">
              <a:lnSpc>
                <a:spcPts val="3300"/>
              </a:lnSpc>
            </a:pPr>
            <a:r>
              <a:rPr lang="de-DE" sz="2800" b="1" dirty="0" smtClean="0">
                <a:solidFill>
                  <a:prstClr val="black"/>
                </a:solidFill>
              </a:rPr>
              <a:t>Saarstraße 15</a:t>
            </a:r>
          </a:p>
          <a:p>
            <a:pPr lvl="0" algn="just">
              <a:lnSpc>
                <a:spcPts val="3300"/>
              </a:lnSpc>
            </a:pPr>
            <a:r>
              <a:rPr lang="de-DE" sz="2800" b="1" dirty="0" smtClean="0">
                <a:solidFill>
                  <a:prstClr val="black"/>
                </a:solidFill>
              </a:rPr>
              <a:t>54290 Trier</a:t>
            </a:r>
          </a:p>
          <a:p>
            <a:pPr lvl="0" algn="just">
              <a:lnSpc>
                <a:spcPts val="3300"/>
              </a:lnSpc>
            </a:pPr>
            <a:r>
              <a:rPr lang="de-DE" sz="2800" b="1" dirty="0" smtClean="0">
                <a:solidFill>
                  <a:prstClr val="black"/>
                </a:solidFill>
              </a:rPr>
              <a:t>Telefon: 0651 - 976 08 30</a:t>
            </a:r>
            <a:endParaRPr lang="de-DE" sz="2800" b="1" dirty="0">
              <a:solidFill>
                <a:prstClr val="black"/>
              </a:solidFill>
            </a:endParaRPr>
          </a:p>
        </p:txBody>
      </p:sp>
      <p:pic>
        <p:nvPicPr>
          <p:cNvPr id="6" name="Picture 4" descr="G:\43\43APAG\01 Projekt Knotenpunkte 2018-2021\09 Öffentlichkeitsarbeit\Layout_Materialien Textgestaltung\NEUMANN-DESIGN-Knotenpunkte-Detail-Porta-im-Kreis-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8424" y="188641"/>
            <a:ext cx="576064" cy="576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281073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p:cNvSpPr/>
          <p:nvPr/>
        </p:nvSpPr>
        <p:spPr>
          <a:xfrm>
            <a:off x="395536" y="6453336"/>
            <a:ext cx="2736305" cy="230832"/>
          </a:xfrm>
          <a:prstGeom prst="rect">
            <a:avLst/>
          </a:prstGeom>
        </p:spPr>
        <p:txBody>
          <a:bodyPr wrap="square">
            <a:spAutoFit/>
          </a:bodyPr>
          <a:lstStyle/>
          <a:p>
            <a:r>
              <a:rPr lang="de-DE" sz="900" dirty="0" smtClean="0"/>
              <a:t>Bildquelle: Projekt Knotenpunkte für Grundbildung  </a:t>
            </a:r>
            <a:endParaRPr lang="de-DE" sz="900" dirty="0"/>
          </a:p>
        </p:txBody>
      </p:sp>
      <p:pic>
        <p:nvPicPr>
          <p:cNvPr id="3" name="Grafik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544" y="244971"/>
            <a:ext cx="8208912" cy="6156684"/>
          </a:xfrm>
          <a:prstGeom prst="rect">
            <a:avLst/>
          </a:prstGeom>
        </p:spPr>
      </p:pic>
      <p:pic>
        <p:nvPicPr>
          <p:cNvPr id="4" name="Grafik 3"/>
          <p:cNvPicPr>
            <a:picLocks noChangeAspect="1"/>
          </p:cNvPicPr>
          <p:nvPr/>
        </p:nvPicPr>
        <p:blipFill rotWithShape="1">
          <a:blip r:embed="rId3" cstate="print">
            <a:extLst>
              <a:ext uri="{28A0092B-C50C-407E-A947-70E740481C1C}">
                <a14:useLocalDpi xmlns:a14="http://schemas.microsoft.com/office/drawing/2010/main" val="0"/>
              </a:ext>
            </a:extLst>
          </a:blip>
          <a:srcRect l="48126" t="29862" r="9894" b="28333"/>
          <a:stretch/>
        </p:blipFill>
        <p:spPr>
          <a:xfrm>
            <a:off x="5940152" y="4509120"/>
            <a:ext cx="2130927" cy="1591586"/>
          </a:xfrm>
          <a:prstGeom prst="rect">
            <a:avLst/>
          </a:prstGeom>
        </p:spPr>
      </p:pic>
    </p:spTree>
    <p:extLst>
      <p:ext uri="{BB962C8B-B14F-4D97-AF65-F5344CB8AC3E}">
        <p14:creationId xmlns:p14="http://schemas.microsoft.com/office/powerpoint/2010/main" val="1867322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bgerundetes Rechteck 1"/>
          <p:cNvSpPr/>
          <p:nvPr/>
        </p:nvSpPr>
        <p:spPr>
          <a:xfrm>
            <a:off x="-135558" y="404664"/>
            <a:ext cx="9396536" cy="614594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ts val="3300"/>
              </a:lnSpc>
            </a:pPr>
            <a:r>
              <a:rPr lang="de-DE" sz="2800" b="1" dirty="0">
                <a:solidFill>
                  <a:schemeClr val="tx1"/>
                </a:solidFill>
              </a:rPr>
              <a:t>Psychotherapieambulanz der Universität Trier </a:t>
            </a:r>
            <a:endParaRPr lang="de-DE" sz="2800" b="1" dirty="0" smtClean="0">
              <a:solidFill>
                <a:schemeClr val="tx1"/>
              </a:solidFill>
            </a:endParaRPr>
          </a:p>
          <a:p>
            <a:pPr algn="just"/>
            <a:endParaRPr lang="de-DE" sz="1400" dirty="0">
              <a:solidFill>
                <a:schemeClr val="tx1"/>
              </a:solidFill>
            </a:endParaRPr>
          </a:p>
          <a:p>
            <a:pPr algn="just">
              <a:lnSpc>
                <a:spcPts val="3300"/>
              </a:lnSpc>
              <a:spcAft>
                <a:spcPts val="600"/>
              </a:spcAft>
            </a:pPr>
            <a:r>
              <a:rPr lang="de-DE" sz="2400" dirty="0" smtClean="0">
                <a:solidFill>
                  <a:schemeClr val="tx1"/>
                </a:solidFill>
              </a:rPr>
              <a:t>Hier findest Du Hilfe bei unterschiedlichen psychischen Problemen und Erkrankungen:      </a:t>
            </a:r>
          </a:p>
          <a:p>
            <a:pPr marL="457200" indent="-457200">
              <a:lnSpc>
                <a:spcPts val="3300"/>
              </a:lnSpc>
              <a:buClr>
                <a:srgbClr val="EC5A74"/>
              </a:buClr>
              <a:buFont typeface="Arial" panose="020B0604020202020204" pitchFamily="34" charset="0"/>
              <a:buChar char="•"/>
            </a:pPr>
            <a:r>
              <a:rPr lang="de-DE" sz="2400" dirty="0" smtClean="0">
                <a:solidFill>
                  <a:schemeClr val="tx1"/>
                </a:solidFill>
              </a:rPr>
              <a:t>Psychischen Störungen</a:t>
            </a:r>
          </a:p>
          <a:p>
            <a:pPr marL="457200" indent="-457200">
              <a:lnSpc>
                <a:spcPts val="3300"/>
              </a:lnSpc>
              <a:buClr>
                <a:srgbClr val="EC5A74"/>
              </a:buClr>
              <a:buFont typeface="Arial" panose="020B0604020202020204" pitchFamily="34" charset="0"/>
              <a:buChar char="•"/>
            </a:pPr>
            <a:r>
              <a:rPr lang="de-DE" sz="2400" dirty="0">
                <a:solidFill>
                  <a:schemeClr val="tx1"/>
                </a:solidFill>
              </a:rPr>
              <a:t>p</a:t>
            </a:r>
            <a:r>
              <a:rPr lang="de-DE" sz="2400" dirty="0" smtClean="0">
                <a:solidFill>
                  <a:schemeClr val="tx1"/>
                </a:solidFill>
              </a:rPr>
              <a:t>sychosomatischen Erkrankungen  </a:t>
            </a:r>
          </a:p>
          <a:p>
            <a:pPr marL="457200" indent="-457200">
              <a:lnSpc>
                <a:spcPts val="3300"/>
              </a:lnSpc>
              <a:buClr>
                <a:srgbClr val="EC5A74"/>
              </a:buClr>
              <a:buFont typeface="Arial" panose="020B0604020202020204" pitchFamily="34" charset="0"/>
              <a:buChar char="•"/>
            </a:pPr>
            <a:r>
              <a:rPr lang="de-DE" sz="2400" dirty="0" smtClean="0">
                <a:solidFill>
                  <a:schemeClr val="tx1"/>
                </a:solidFill>
              </a:rPr>
              <a:t>psychischen </a:t>
            </a:r>
            <a:r>
              <a:rPr lang="de-DE" sz="2400" dirty="0">
                <a:solidFill>
                  <a:schemeClr val="tx1"/>
                </a:solidFill>
              </a:rPr>
              <a:t>Problemen bei körperlichen </a:t>
            </a:r>
            <a:r>
              <a:rPr lang="de-DE" sz="2400" dirty="0" smtClean="0">
                <a:solidFill>
                  <a:schemeClr val="tx1"/>
                </a:solidFill>
              </a:rPr>
              <a:t>Krankheiten</a:t>
            </a:r>
          </a:p>
          <a:p>
            <a:pPr marL="457200" indent="-457200">
              <a:lnSpc>
                <a:spcPts val="3300"/>
              </a:lnSpc>
              <a:buClr>
                <a:srgbClr val="EC5A74"/>
              </a:buClr>
              <a:buFont typeface="Arial" panose="020B0604020202020204" pitchFamily="34" charset="0"/>
              <a:buChar char="•"/>
            </a:pPr>
            <a:r>
              <a:rPr lang="de-DE" sz="2400" dirty="0" smtClean="0">
                <a:solidFill>
                  <a:schemeClr val="tx1"/>
                </a:solidFill>
              </a:rPr>
              <a:t>Paar- </a:t>
            </a:r>
            <a:r>
              <a:rPr lang="de-DE" sz="2400" dirty="0">
                <a:solidFill>
                  <a:schemeClr val="tx1"/>
                </a:solidFill>
              </a:rPr>
              <a:t>und </a:t>
            </a:r>
            <a:r>
              <a:rPr lang="de-DE" sz="2400" dirty="0" smtClean="0">
                <a:solidFill>
                  <a:schemeClr val="tx1"/>
                </a:solidFill>
              </a:rPr>
              <a:t>Familienproblemen </a:t>
            </a:r>
            <a:r>
              <a:rPr lang="de-DE" sz="2400" dirty="0">
                <a:solidFill>
                  <a:schemeClr val="tx1"/>
                </a:solidFill>
              </a:rPr>
              <a:t>und anderen persönlichen </a:t>
            </a:r>
            <a:r>
              <a:rPr lang="de-DE" sz="2400" dirty="0" smtClean="0">
                <a:solidFill>
                  <a:schemeClr val="tx1"/>
                </a:solidFill>
              </a:rPr>
              <a:t>Schwierigkeiten. </a:t>
            </a:r>
          </a:p>
          <a:p>
            <a:pPr>
              <a:lnSpc>
                <a:spcPts val="3300"/>
              </a:lnSpc>
              <a:spcBef>
                <a:spcPts val="600"/>
              </a:spcBef>
              <a:spcAft>
                <a:spcPts val="600"/>
              </a:spcAft>
            </a:pPr>
            <a:r>
              <a:rPr lang="de-DE" sz="2400" dirty="0" smtClean="0">
                <a:solidFill>
                  <a:schemeClr val="tx1"/>
                </a:solidFill>
              </a:rPr>
              <a:t>Die </a:t>
            </a:r>
            <a:r>
              <a:rPr lang="de-DE" sz="2400" dirty="0">
                <a:solidFill>
                  <a:schemeClr val="tx1"/>
                </a:solidFill>
              </a:rPr>
              <a:t>Ambulanz bietet umfassende </a:t>
            </a:r>
            <a:r>
              <a:rPr lang="de-DE" sz="2400" dirty="0" smtClean="0">
                <a:solidFill>
                  <a:schemeClr val="tx1"/>
                </a:solidFill>
              </a:rPr>
              <a:t>diagnostische </a:t>
            </a:r>
            <a:r>
              <a:rPr lang="de-DE" sz="2400" dirty="0">
                <a:solidFill>
                  <a:schemeClr val="tx1"/>
                </a:solidFill>
              </a:rPr>
              <a:t>und </a:t>
            </a:r>
            <a:r>
              <a:rPr lang="de-DE" sz="2400" dirty="0" err="1" smtClean="0">
                <a:solidFill>
                  <a:schemeClr val="tx1"/>
                </a:solidFill>
              </a:rPr>
              <a:t>psychothera-peutische</a:t>
            </a:r>
            <a:r>
              <a:rPr lang="de-DE" sz="2400" dirty="0" smtClean="0">
                <a:solidFill>
                  <a:schemeClr val="tx1"/>
                </a:solidFill>
              </a:rPr>
              <a:t> </a:t>
            </a:r>
            <a:r>
              <a:rPr lang="de-DE" sz="2400" dirty="0">
                <a:solidFill>
                  <a:schemeClr val="tx1"/>
                </a:solidFill>
              </a:rPr>
              <a:t>Hilfen an. </a:t>
            </a:r>
            <a:r>
              <a:rPr lang="de-DE" sz="2400" dirty="0" smtClean="0">
                <a:solidFill>
                  <a:schemeClr val="tx1"/>
                </a:solidFill>
              </a:rPr>
              <a:t>Die </a:t>
            </a:r>
            <a:r>
              <a:rPr lang="de-DE" sz="2400" dirty="0">
                <a:solidFill>
                  <a:schemeClr val="tx1"/>
                </a:solidFill>
              </a:rPr>
              <a:t>Behandlungskosten werden von den </a:t>
            </a:r>
            <a:r>
              <a:rPr lang="de-DE" sz="2400" dirty="0" smtClean="0">
                <a:solidFill>
                  <a:schemeClr val="tx1"/>
                </a:solidFill>
              </a:rPr>
              <a:t>gesetz-</a:t>
            </a:r>
            <a:r>
              <a:rPr lang="de-DE" sz="2400" dirty="0" err="1" smtClean="0">
                <a:solidFill>
                  <a:schemeClr val="tx1"/>
                </a:solidFill>
              </a:rPr>
              <a:t>lichen</a:t>
            </a:r>
            <a:r>
              <a:rPr lang="de-DE" sz="2400" dirty="0" smtClean="0">
                <a:solidFill>
                  <a:schemeClr val="tx1"/>
                </a:solidFill>
              </a:rPr>
              <a:t> </a:t>
            </a:r>
            <a:r>
              <a:rPr lang="de-DE" sz="2400" dirty="0">
                <a:solidFill>
                  <a:schemeClr val="tx1"/>
                </a:solidFill>
              </a:rPr>
              <a:t>und privaten Krankenkassen </a:t>
            </a:r>
            <a:r>
              <a:rPr lang="de-DE" sz="2400" dirty="0" smtClean="0">
                <a:solidFill>
                  <a:schemeClr val="tx1"/>
                </a:solidFill>
              </a:rPr>
              <a:t>übernommen.</a:t>
            </a:r>
          </a:p>
          <a:p>
            <a:pPr>
              <a:spcAft>
                <a:spcPts val="600"/>
              </a:spcAft>
            </a:pPr>
            <a:r>
              <a:rPr lang="de-DE" sz="2400" u="sng" dirty="0">
                <a:solidFill>
                  <a:schemeClr val="tx1"/>
                </a:solidFill>
              </a:rPr>
              <a:t>Anmeldezeiten sind:</a:t>
            </a:r>
          </a:p>
          <a:p>
            <a:r>
              <a:rPr lang="de-DE" sz="2400" dirty="0">
                <a:solidFill>
                  <a:schemeClr val="tx1"/>
                </a:solidFill>
              </a:rPr>
              <a:t>Montag bis Freitag 9-12 Uhr</a:t>
            </a:r>
            <a:br>
              <a:rPr lang="de-DE" sz="2400" dirty="0">
                <a:solidFill>
                  <a:schemeClr val="tx1"/>
                </a:solidFill>
              </a:rPr>
            </a:br>
            <a:r>
              <a:rPr lang="de-DE" sz="2400" dirty="0">
                <a:solidFill>
                  <a:schemeClr val="tx1"/>
                </a:solidFill>
              </a:rPr>
              <a:t>Mittwoch zusätzlich 13-15 Uhr</a:t>
            </a:r>
          </a:p>
          <a:p>
            <a:pPr algn="just">
              <a:lnSpc>
                <a:spcPts val="3300"/>
              </a:lnSpc>
              <a:spcAft>
                <a:spcPts val="600"/>
              </a:spcAft>
            </a:pPr>
            <a:endParaRPr lang="de-DE" dirty="0">
              <a:solidFill>
                <a:schemeClr val="tx1"/>
              </a:solidFill>
            </a:endParaRPr>
          </a:p>
        </p:txBody>
      </p:sp>
      <p:sp>
        <p:nvSpPr>
          <p:cNvPr id="5" name="Rechteck 4"/>
          <p:cNvSpPr/>
          <p:nvPr/>
        </p:nvSpPr>
        <p:spPr>
          <a:xfrm>
            <a:off x="164654" y="6546830"/>
            <a:ext cx="4824536" cy="276999"/>
          </a:xfrm>
          <a:prstGeom prst="rect">
            <a:avLst/>
          </a:prstGeom>
        </p:spPr>
        <p:txBody>
          <a:bodyPr wrap="square">
            <a:spAutoFit/>
          </a:bodyPr>
          <a:lstStyle/>
          <a:p>
            <a:r>
              <a:rPr lang="de-DE" sz="1200" dirty="0" smtClean="0"/>
              <a:t>Textquelle: </a:t>
            </a:r>
            <a:r>
              <a:rPr lang="de-DE" sz="1200" dirty="0"/>
              <a:t>https://</a:t>
            </a:r>
            <a:r>
              <a:rPr lang="de-DE" sz="1200" dirty="0" smtClean="0"/>
              <a:t>www.uni-trier.de/index.php?id=29837 </a:t>
            </a:r>
            <a:r>
              <a:rPr lang="de-DE" sz="1200" dirty="0" smtClean="0">
                <a:cs typeface="Arial"/>
              </a:rPr>
              <a:t>[10.11.2020]</a:t>
            </a:r>
            <a:endParaRPr lang="de-DE" sz="1200" dirty="0"/>
          </a:p>
        </p:txBody>
      </p:sp>
      <p:sp>
        <p:nvSpPr>
          <p:cNvPr id="4" name="Abgerundetes Rechteck 3"/>
          <p:cNvSpPr/>
          <p:nvPr/>
        </p:nvSpPr>
        <p:spPr>
          <a:xfrm>
            <a:off x="5436096" y="5358226"/>
            <a:ext cx="3600400" cy="1440160"/>
          </a:xfrm>
          <a:prstGeom prst="roundRect">
            <a:avLst/>
          </a:prstGeom>
          <a:noFill/>
          <a:ln>
            <a:solidFill>
              <a:srgbClr val="EC5A74"/>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lvl="0" algn="just">
              <a:lnSpc>
                <a:spcPts val="3300"/>
              </a:lnSpc>
            </a:pPr>
            <a:r>
              <a:rPr lang="de-DE" sz="2400" b="1" dirty="0" smtClean="0">
                <a:solidFill>
                  <a:prstClr val="black"/>
                </a:solidFill>
              </a:rPr>
              <a:t>Am Wissenschaftspark</a:t>
            </a:r>
          </a:p>
          <a:p>
            <a:pPr lvl="0" algn="just">
              <a:lnSpc>
                <a:spcPts val="3300"/>
              </a:lnSpc>
            </a:pPr>
            <a:r>
              <a:rPr lang="de-DE" sz="2400" b="1" dirty="0" smtClean="0">
                <a:solidFill>
                  <a:prstClr val="black"/>
                </a:solidFill>
              </a:rPr>
              <a:t>54286 Trier</a:t>
            </a:r>
          </a:p>
          <a:p>
            <a:pPr algn="just">
              <a:lnSpc>
                <a:spcPts val="3300"/>
              </a:lnSpc>
            </a:pPr>
            <a:r>
              <a:rPr lang="de-DE" sz="2400" b="1" dirty="0" smtClean="0">
                <a:solidFill>
                  <a:prstClr val="black"/>
                </a:solidFill>
              </a:rPr>
              <a:t>Telefon: </a:t>
            </a:r>
            <a:r>
              <a:rPr lang="de-DE" sz="2400" dirty="0"/>
              <a:t>(</a:t>
            </a:r>
            <a:r>
              <a:rPr lang="de-DE" sz="2400" b="1" dirty="0" smtClean="0">
                <a:solidFill>
                  <a:prstClr val="black"/>
                </a:solidFill>
              </a:rPr>
              <a:t>0651 - 201-2019</a:t>
            </a:r>
            <a:endParaRPr lang="de-DE" sz="2400" b="1" dirty="0">
              <a:solidFill>
                <a:prstClr val="black"/>
              </a:solidFill>
            </a:endParaRPr>
          </a:p>
        </p:txBody>
      </p:sp>
      <p:pic>
        <p:nvPicPr>
          <p:cNvPr id="6" name="Picture 4" descr="G:\43\43APAG\01 Projekt Knotenpunkte 2018-2021\09 Öffentlichkeitsarbeit\Layout_Materialien Textgestaltung\NEUMANN-DESIGN-Knotenpunkte-Detail-Porta-im-Kreis-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460432" y="116632"/>
            <a:ext cx="576064" cy="576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84110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bgerundetes Rechteck 3"/>
          <p:cNvSpPr/>
          <p:nvPr/>
        </p:nvSpPr>
        <p:spPr>
          <a:xfrm>
            <a:off x="10667" y="-1"/>
            <a:ext cx="9133334" cy="609329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spcAft>
                <a:spcPts val="1200"/>
              </a:spcAft>
            </a:pPr>
            <a:r>
              <a:rPr lang="de-DE" sz="2800" b="1" dirty="0" smtClean="0">
                <a:solidFill>
                  <a:schemeClr val="tx1"/>
                </a:solidFill>
              </a:rPr>
              <a:t>Schuldnerberatung – Diakonisches Werk</a:t>
            </a:r>
          </a:p>
          <a:p>
            <a:pPr>
              <a:lnSpc>
                <a:spcPts val="3300"/>
              </a:lnSpc>
              <a:spcAft>
                <a:spcPts val="1200"/>
              </a:spcAft>
            </a:pPr>
            <a:r>
              <a:rPr lang="de-DE" sz="2300" dirty="0" smtClean="0">
                <a:solidFill>
                  <a:schemeClr val="tx1"/>
                </a:solidFill>
              </a:rPr>
              <a:t>Die Schuldnerberatung des Diakonischen Werks bietet kostenlos und unter Schweigepflicht:</a:t>
            </a:r>
          </a:p>
          <a:p>
            <a:pPr marL="342900" indent="-342900" algn="just">
              <a:lnSpc>
                <a:spcPts val="3300"/>
              </a:lnSpc>
              <a:buClr>
                <a:srgbClr val="EC5A74"/>
              </a:buClr>
              <a:buFont typeface="Calibri" panose="020F0502020204030204" pitchFamily="34" charset="0"/>
              <a:buChar char="•"/>
            </a:pPr>
            <a:r>
              <a:rPr lang="de-DE" sz="2200" dirty="0">
                <a:solidFill>
                  <a:schemeClr val="tx1"/>
                </a:solidFill>
              </a:rPr>
              <a:t>Gemeinsame Klärung der finanziellen Situation</a:t>
            </a:r>
          </a:p>
          <a:p>
            <a:pPr marL="342900" indent="-342900" algn="just">
              <a:lnSpc>
                <a:spcPts val="3300"/>
              </a:lnSpc>
              <a:buClr>
                <a:srgbClr val="EC5A74"/>
              </a:buClr>
              <a:buFont typeface="Calibri" panose="020F0502020204030204" pitchFamily="34" charset="0"/>
              <a:buChar char="•"/>
            </a:pPr>
            <a:r>
              <a:rPr lang="de-DE" sz="2200" dirty="0">
                <a:solidFill>
                  <a:schemeClr val="tx1"/>
                </a:solidFill>
              </a:rPr>
              <a:t>Unterstützung beim Erhalt der Wohnung und Energieversorgung</a:t>
            </a:r>
          </a:p>
          <a:p>
            <a:pPr marL="342900" indent="-342900" algn="just">
              <a:lnSpc>
                <a:spcPts val="3300"/>
              </a:lnSpc>
              <a:buClr>
                <a:srgbClr val="EC5A74"/>
              </a:buClr>
              <a:buFont typeface="Calibri" panose="020F0502020204030204" pitchFamily="34" charset="0"/>
              <a:buChar char="•"/>
            </a:pPr>
            <a:r>
              <a:rPr lang="de-DE" sz="2200" dirty="0">
                <a:solidFill>
                  <a:schemeClr val="tx1"/>
                </a:solidFill>
              </a:rPr>
              <a:t>Überprüfung der Forderungen von Gläubigern und Verhandlung mit ihnen</a:t>
            </a:r>
          </a:p>
          <a:p>
            <a:pPr marL="342900" indent="-342900" algn="just">
              <a:lnSpc>
                <a:spcPts val="3300"/>
              </a:lnSpc>
              <a:buClr>
                <a:srgbClr val="EC5A74"/>
              </a:buClr>
              <a:buFont typeface="Calibri" panose="020F0502020204030204" pitchFamily="34" charset="0"/>
              <a:buChar char="•"/>
            </a:pPr>
            <a:r>
              <a:rPr lang="de-DE" sz="2200" dirty="0">
                <a:solidFill>
                  <a:schemeClr val="tx1"/>
                </a:solidFill>
              </a:rPr>
              <a:t>Aufklärung über mögliche Sozialleistungen (Sozialhilfe, etc.)</a:t>
            </a:r>
          </a:p>
          <a:p>
            <a:pPr marL="342900" indent="-342900" algn="just">
              <a:lnSpc>
                <a:spcPts val="3300"/>
              </a:lnSpc>
              <a:buClr>
                <a:srgbClr val="EC5A74"/>
              </a:buClr>
              <a:buFont typeface="Calibri" panose="020F0502020204030204" pitchFamily="34" charset="0"/>
              <a:buChar char="•"/>
            </a:pPr>
            <a:r>
              <a:rPr lang="de-DE" sz="2200" dirty="0">
                <a:solidFill>
                  <a:schemeClr val="tx1"/>
                </a:solidFill>
              </a:rPr>
              <a:t>Beratung in persönlichen Angelegenheiten sowie Infos zu weiteren Beratungs- und Hilfemöglichkeiten</a:t>
            </a:r>
          </a:p>
          <a:p>
            <a:pPr algn="just"/>
            <a:endParaRPr lang="de-DE" sz="2000" b="1" dirty="0" smtClean="0">
              <a:solidFill>
                <a:schemeClr val="tx1"/>
              </a:solidFill>
            </a:endParaRPr>
          </a:p>
          <a:p>
            <a:pPr algn="just">
              <a:lnSpc>
                <a:spcPts val="3300"/>
              </a:lnSpc>
            </a:pPr>
            <a:r>
              <a:rPr lang="de-DE" sz="2000" b="1" dirty="0" smtClean="0">
                <a:solidFill>
                  <a:schemeClr val="tx1"/>
                </a:solidFill>
              </a:rPr>
              <a:t>Telefonisch erreichbar:</a:t>
            </a:r>
            <a:endParaRPr lang="de-DE" sz="2000" b="1" dirty="0">
              <a:solidFill>
                <a:schemeClr val="tx1"/>
              </a:solidFill>
            </a:endParaRPr>
          </a:p>
          <a:p>
            <a:pPr algn="just"/>
            <a:r>
              <a:rPr lang="de-DE" sz="2000" dirty="0" smtClean="0">
                <a:solidFill>
                  <a:schemeClr val="tx1"/>
                </a:solidFill>
              </a:rPr>
              <a:t>montags bis freitags 9 </a:t>
            </a:r>
            <a:r>
              <a:rPr lang="de-DE" sz="2000" dirty="0">
                <a:solidFill>
                  <a:schemeClr val="tx1"/>
                </a:solidFill>
              </a:rPr>
              <a:t>- 12 Uhr</a:t>
            </a:r>
          </a:p>
          <a:p>
            <a:pPr algn="just"/>
            <a:r>
              <a:rPr lang="de-DE" sz="2000" dirty="0" smtClean="0">
                <a:solidFill>
                  <a:schemeClr val="tx1"/>
                </a:solidFill>
              </a:rPr>
              <a:t>montags, dienstags und donnerstags 13.30 </a:t>
            </a:r>
            <a:r>
              <a:rPr lang="de-DE" sz="2000" dirty="0">
                <a:solidFill>
                  <a:schemeClr val="tx1"/>
                </a:solidFill>
              </a:rPr>
              <a:t>- 16 Uhr</a:t>
            </a:r>
          </a:p>
          <a:p>
            <a:pPr algn="just">
              <a:lnSpc>
                <a:spcPts val="3300"/>
              </a:lnSpc>
            </a:pPr>
            <a:endParaRPr lang="de-DE" sz="2300" dirty="0">
              <a:solidFill>
                <a:schemeClr val="tx1"/>
              </a:solidFill>
            </a:endParaRPr>
          </a:p>
          <a:p>
            <a:pPr algn="just">
              <a:lnSpc>
                <a:spcPts val="3300"/>
              </a:lnSpc>
            </a:pPr>
            <a:endParaRPr lang="de-DE" sz="2300" dirty="0" smtClean="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r>
              <a:rPr lang="de-DE" sz="2800" b="1" dirty="0" smtClean="0">
                <a:solidFill>
                  <a:schemeClr val="tx1"/>
                </a:solidFill>
              </a:rPr>
              <a:t> </a:t>
            </a:r>
            <a:endParaRPr lang="de-DE" sz="2800" b="1" dirty="0">
              <a:solidFill>
                <a:schemeClr val="tx1"/>
              </a:solidFill>
            </a:endParaRPr>
          </a:p>
          <a:p>
            <a:pPr algn="just"/>
            <a:endParaRPr lang="de-DE" dirty="0">
              <a:solidFill>
                <a:schemeClr val="tx1"/>
              </a:solidFill>
            </a:endParaRPr>
          </a:p>
        </p:txBody>
      </p:sp>
      <p:sp>
        <p:nvSpPr>
          <p:cNvPr id="5" name="Rechteck 4"/>
          <p:cNvSpPr/>
          <p:nvPr/>
        </p:nvSpPr>
        <p:spPr>
          <a:xfrm>
            <a:off x="323528" y="6536377"/>
            <a:ext cx="7848872" cy="276999"/>
          </a:xfrm>
          <a:prstGeom prst="rect">
            <a:avLst/>
          </a:prstGeom>
        </p:spPr>
        <p:txBody>
          <a:bodyPr wrap="square">
            <a:spAutoFit/>
          </a:bodyPr>
          <a:lstStyle/>
          <a:p>
            <a:r>
              <a:rPr lang="de-DE" sz="1200" dirty="0" smtClean="0"/>
              <a:t>Textquelle: </a:t>
            </a:r>
            <a:r>
              <a:rPr lang="de-DE" sz="1200" dirty="0"/>
              <a:t>https://</a:t>
            </a:r>
            <a:r>
              <a:rPr lang="de-DE" sz="1200" dirty="0" smtClean="0"/>
              <a:t>ekkt.ekir.de/index.php?id=840, </a:t>
            </a:r>
            <a:r>
              <a:rPr lang="de-DE" sz="1200" dirty="0" smtClean="0">
                <a:cs typeface="Arial"/>
              </a:rPr>
              <a:t>[20.10.2020]</a:t>
            </a:r>
            <a:r>
              <a:rPr lang="de-DE" sz="1200" dirty="0" smtClean="0"/>
              <a:t>  </a:t>
            </a:r>
            <a:endParaRPr lang="de-DE" sz="1200" dirty="0"/>
          </a:p>
        </p:txBody>
      </p:sp>
      <p:sp>
        <p:nvSpPr>
          <p:cNvPr id="2" name="Abgerundetes Rechteck 1"/>
          <p:cNvSpPr/>
          <p:nvPr/>
        </p:nvSpPr>
        <p:spPr>
          <a:xfrm>
            <a:off x="5850582" y="5379355"/>
            <a:ext cx="3168352" cy="1362196"/>
          </a:xfrm>
          <a:prstGeom prst="roundRect">
            <a:avLst/>
          </a:prstGeom>
          <a:noFill/>
          <a:ln w="28575">
            <a:solidFill>
              <a:srgbClr val="EC5A74"/>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nSpc>
                <a:spcPts val="3300"/>
              </a:lnSpc>
            </a:pPr>
            <a:r>
              <a:rPr lang="de-DE" sz="2800" b="1" dirty="0">
                <a:solidFill>
                  <a:prstClr val="black"/>
                </a:solidFill>
              </a:rPr>
              <a:t>Theobaldstraße 10</a:t>
            </a:r>
          </a:p>
          <a:p>
            <a:pPr>
              <a:lnSpc>
                <a:spcPts val="3300"/>
              </a:lnSpc>
            </a:pPr>
            <a:r>
              <a:rPr lang="de-DE" sz="2800" b="1" dirty="0">
                <a:solidFill>
                  <a:prstClr val="black"/>
                </a:solidFill>
              </a:rPr>
              <a:t>54292 Trier</a:t>
            </a:r>
          </a:p>
          <a:p>
            <a:pPr>
              <a:lnSpc>
                <a:spcPts val="3300"/>
              </a:lnSpc>
            </a:pPr>
            <a:r>
              <a:rPr lang="de-DE" sz="2800" b="1" dirty="0">
                <a:solidFill>
                  <a:prstClr val="black"/>
                </a:solidFill>
              </a:rPr>
              <a:t>Tel.: 0651/20900-54</a:t>
            </a:r>
          </a:p>
        </p:txBody>
      </p:sp>
      <p:pic>
        <p:nvPicPr>
          <p:cNvPr id="6" name="Picture 4" descr="G:\43\43APAG\01 Projekt Knotenpunkte 2018-2021\09 Öffentlichkeitsarbeit\Layout_Materialien Textgestaltung\NEUMANN-DESIGN-Knotenpunkte-Detail-Porta-im-Kreis-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8424" y="188641"/>
            <a:ext cx="576064" cy="576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99106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bgerundetes Rechteck 2"/>
          <p:cNvSpPr/>
          <p:nvPr/>
        </p:nvSpPr>
        <p:spPr>
          <a:xfrm>
            <a:off x="407920" y="6309320"/>
            <a:ext cx="3588016" cy="31743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900" dirty="0" smtClean="0">
                <a:solidFill>
                  <a:schemeClr val="tx1"/>
                </a:solidFill>
              </a:rPr>
              <a:t>Bildquelle: Projekt Knotenpunkte für Grundbildung</a:t>
            </a:r>
            <a:endParaRPr lang="de-DE" sz="900" dirty="0">
              <a:solidFill>
                <a:schemeClr val="tx1"/>
              </a:solidFill>
            </a:endParaRPr>
          </a:p>
        </p:txBody>
      </p:sp>
      <p:pic>
        <p:nvPicPr>
          <p:cNvPr id="4" name="Grafik 3"/>
          <p:cNvPicPr>
            <a:picLocks noChangeAspect="1"/>
          </p:cNvPicPr>
          <p:nvPr/>
        </p:nvPicPr>
        <p:blipFill rotWithShape="1">
          <a:blip r:embed="rId2" cstate="print">
            <a:extLst>
              <a:ext uri="{28A0092B-C50C-407E-A947-70E740481C1C}">
                <a14:useLocalDpi xmlns:a14="http://schemas.microsoft.com/office/drawing/2010/main" val="0"/>
              </a:ext>
            </a:extLst>
          </a:blip>
          <a:srcRect b="2278"/>
          <a:stretch/>
        </p:blipFill>
        <p:spPr>
          <a:xfrm>
            <a:off x="473416" y="297185"/>
            <a:ext cx="8203040" cy="6012135"/>
          </a:xfrm>
          <a:prstGeom prst="rect">
            <a:avLst/>
          </a:prstGeom>
        </p:spPr>
      </p:pic>
      <p:sp>
        <p:nvSpPr>
          <p:cNvPr id="6" name="Pfeil nach rechts 5"/>
          <p:cNvSpPr/>
          <p:nvPr/>
        </p:nvSpPr>
        <p:spPr>
          <a:xfrm rot="13398653">
            <a:off x="5887901" y="5912528"/>
            <a:ext cx="1305788" cy="576064"/>
          </a:xfrm>
          <a:prstGeom prst="rightArrow">
            <a:avLst/>
          </a:prstGeom>
          <a:solidFill>
            <a:srgbClr val="FFDB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7161839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bgerundetes Rechteck 3"/>
          <p:cNvSpPr/>
          <p:nvPr/>
        </p:nvSpPr>
        <p:spPr>
          <a:xfrm>
            <a:off x="0" y="568606"/>
            <a:ext cx="9133334" cy="486916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r>
              <a:rPr lang="de-DE" sz="2800" b="1" dirty="0" smtClean="0">
                <a:solidFill>
                  <a:schemeClr val="tx1"/>
                </a:solidFill>
              </a:rPr>
              <a:t>Verbraucherzentrale Rheinland-Pfalz in Trier</a:t>
            </a:r>
          </a:p>
          <a:p>
            <a:pPr algn="just"/>
            <a:endParaRPr lang="de-DE" sz="1200" dirty="0" smtClean="0">
              <a:solidFill>
                <a:schemeClr val="tx1"/>
              </a:solidFill>
            </a:endParaRPr>
          </a:p>
          <a:p>
            <a:pPr>
              <a:lnSpc>
                <a:spcPts val="3300"/>
              </a:lnSpc>
            </a:pPr>
            <a:r>
              <a:rPr lang="de-DE" sz="2000" dirty="0" smtClean="0">
                <a:solidFill>
                  <a:schemeClr val="tx1"/>
                </a:solidFill>
              </a:rPr>
              <a:t>Kostenpflichtige, unabhängige Beratungsangebote und Infobroschüren                  (zum Download) zu folgenden Themen:</a:t>
            </a:r>
          </a:p>
          <a:p>
            <a:pPr algn="just"/>
            <a:r>
              <a:rPr lang="de-DE" sz="2000" dirty="0">
                <a:solidFill>
                  <a:srgbClr val="EC5A74"/>
                </a:solidFill>
              </a:rPr>
              <a:t>●</a:t>
            </a:r>
            <a:r>
              <a:rPr lang="de-DE" sz="2000" dirty="0" smtClean="0">
                <a:solidFill>
                  <a:schemeClr val="tx1"/>
                </a:solidFill>
              </a:rPr>
              <a:t> Geld &amp; Versicherungen </a:t>
            </a:r>
            <a:r>
              <a:rPr lang="de-DE" sz="2000" dirty="0">
                <a:solidFill>
                  <a:srgbClr val="EC5A74"/>
                </a:solidFill>
              </a:rPr>
              <a:t>●</a:t>
            </a:r>
            <a:r>
              <a:rPr lang="de-DE" sz="2000" dirty="0" smtClean="0">
                <a:solidFill>
                  <a:schemeClr val="tx1"/>
                </a:solidFill>
              </a:rPr>
              <a:t> Rechtliche Fragen zu Telefon-, Internet- und Fernsehverträgen </a:t>
            </a:r>
            <a:r>
              <a:rPr lang="de-DE" sz="2000" dirty="0" smtClean="0">
                <a:solidFill>
                  <a:srgbClr val="EC5A74"/>
                </a:solidFill>
              </a:rPr>
              <a:t>●</a:t>
            </a:r>
            <a:r>
              <a:rPr lang="de-DE" sz="2000" dirty="0" smtClean="0">
                <a:solidFill>
                  <a:schemeClr val="tx1"/>
                </a:solidFill>
              </a:rPr>
              <a:t> Umwelt &amp; Haushalt </a:t>
            </a:r>
            <a:r>
              <a:rPr lang="de-DE" sz="2000" dirty="0">
                <a:solidFill>
                  <a:srgbClr val="EC5A74"/>
                </a:solidFill>
              </a:rPr>
              <a:t>●</a:t>
            </a:r>
            <a:r>
              <a:rPr lang="de-DE" sz="2000" dirty="0" smtClean="0">
                <a:solidFill>
                  <a:schemeClr val="tx1"/>
                </a:solidFill>
              </a:rPr>
              <a:t> Energie</a:t>
            </a:r>
            <a:r>
              <a:rPr lang="de-DE" sz="2000" dirty="0">
                <a:solidFill>
                  <a:schemeClr val="tx1"/>
                </a:solidFill>
              </a:rPr>
              <a:t> </a:t>
            </a:r>
            <a:r>
              <a:rPr lang="de-DE" sz="2000" dirty="0">
                <a:solidFill>
                  <a:srgbClr val="EC5A74"/>
                </a:solidFill>
              </a:rPr>
              <a:t>●</a:t>
            </a:r>
            <a:r>
              <a:rPr lang="de-DE" sz="2000" dirty="0" smtClean="0">
                <a:solidFill>
                  <a:schemeClr val="tx1"/>
                </a:solidFill>
              </a:rPr>
              <a:t> Reise &amp; Mobilität  </a:t>
            </a:r>
            <a:r>
              <a:rPr lang="de-DE" sz="2000" dirty="0">
                <a:solidFill>
                  <a:srgbClr val="EC5A74"/>
                </a:solidFill>
              </a:rPr>
              <a:t>●</a:t>
            </a:r>
            <a:r>
              <a:rPr lang="de-DE" sz="2000" dirty="0" smtClean="0">
                <a:solidFill>
                  <a:schemeClr val="tx1"/>
                </a:solidFill>
              </a:rPr>
              <a:t> Verträge &amp; Reklamation </a:t>
            </a:r>
          </a:p>
          <a:p>
            <a:pPr algn="just"/>
            <a:endParaRPr lang="de-DE" sz="1200" dirty="0" smtClean="0">
              <a:solidFill>
                <a:schemeClr val="tx1"/>
              </a:solidFill>
            </a:endParaRPr>
          </a:p>
          <a:p>
            <a:pPr algn="just">
              <a:lnSpc>
                <a:spcPts val="3300"/>
              </a:lnSpc>
            </a:pPr>
            <a:r>
              <a:rPr lang="de-DE" sz="2000" dirty="0" smtClean="0">
                <a:solidFill>
                  <a:schemeClr val="tx1"/>
                </a:solidFill>
              </a:rPr>
              <a:t>Veranstaltungen in Form von Web-Seminaren zu folgenden Themen:</a:t>
            </a:r>
          </a:p>
          <a:p>
            <a:pPr algn="just">
              <a:lnSpc>
                <a:spcPts val="3300"/>
              </a:lnSpc>
            </a:pPr>
            <a:r>
              <a:rPr lang="de-DE" sz="2000" dirty="0">
                <a:solidFill>
                  <a:srgbClr val="EC5A74"/>
                </a:solidFill>
              </a:rPr>
              <a:t>●</a:t>
            </a:r>
            <a:r>
              <a:rPr lang="de-DE" sz="2000" dirty="0" smtClean="0">
                <a:solidFill>
                  <a:schemeClr val="tx1"/>
                </a:solidFill>
              </a:rPr>
              <a:t> Lebensmittel</a:t>
            </a:r>
            <a:r>
              <a:rPr lang="de-DE" sz="2000" dirty="0">
                <a:solidFill>
                  <a:schemeClr val="tx1"/>
                </a:solidFill>
              </a:rPr>
              <a:t> </a:t>
            </a:r>
            <a:r>
              <a:rPr lang="de-DE" sz="2000" dirty="0">
                <a:solidFill>
                  <a:srgbClr val="EC5A74"/>
                </a:solidFill>
              </a:rPr>
              <a:t>●</a:t>
            </a:r>
            <a:r>
              <a:rPr lang="de-DE" sz="2000" dirty="0" smtClean="0">
                <a:solidFill>
                  <a:schemeClr val="tx1"/>
                </a:solidFill>
              </a:rPr>
              <a:t> Gesundheit &amp; Pflege </a:t>
            </a:r>
            <a:r>
              <a:rPr lang="de-DE" sz="2000" dirty="0">
                <a:solidFill>
                  <a:srgbClr val="EC5A74"/>
                </a:solidFill>
              </a:rPr>
              <a:t>●</a:t>
            </a:r>
            <a:r>
              <a:rPr lang="de-DE" sz="2000" dirty="0" smtClean="0">
                <a:solidFill>
                  <a:schemeClr val="tx1"/>
                </a:solidFill>
              </a:rPr>
              <a:t> Energie</a:t>
            </a:r>
          </a:p>
          <a:p>
            <a:pPr algn="just"/>
            <a:endParaRPr lang="de-DE" sz="1200" dirty="0">
              <a:solidFill>
                <a:schemeClr val="tx1"/>
              </a:solidFill>
            </a:endParaRPr>
          </a:p>
          <a:p>
            <a:pPr algn="just">
              <a:lnSpc>
                <a:spcPts val="3300"/>
              </a:lnSpc>
            </a:pPr>
            <a:r>
              <a:rPr lang="de-DE" sz="2000" b="1" dirty="0" smtClean="0">
                <a:solidFill>
                  <a:schemeClr val="tx1"/>
                </a:solidFill>
              </a:rPr>
              <a:t>Preise findest Du hier:</a:t>
            </a:r>
          </a:p>
          <a:p>
            <a:pPr algn="just">
              <a:lnSpc>
                <a:spcPts val="3300"/>
              </a:lnSpc>
            </a:pPr>
            <a:r>
              <a:rPr lang="de-DE" sz="2000" dirty="0">
                <a:solidFill>
                  <a:srgbClr val="EC5A74"/>
                </a:solidFill>
              </a:rPr>
              <a:t>https://</a:t>
            </a:r>
            <a:r>
              <a:rPr lang="de-DE" sz="2000" dirty="0" smtClean="0">
                <a:solidFill>
                  <a:srgbClr val="EC5A74"/>
                </a:solidFill>
              </a:rPr>
              <a:t>www.verbraucherzentrale-rlp.de/beratungsstellen/trier/preise/1840 </a:t>
            </a:r>
          </a:p>
          <a:p>
            <a:pPr algn="just"/>
            <a:endParaRPr lang="de-DE" sz="1200" dirty="0" smtClean="0">
              <a:solidFill>
                <a:schemeClr val="tx1"/>
              </a:solidFill>
            </a:endParaRPr>
          </a:p>
          <a:p>
            <a:pPr algn="just">
              <a:lnSpc>
                <a:spcPts val="3300"/>
              </a:lnSpc>
            </a:pPr>
            <a:r>
              <a:rPr lang="de-DE" sz="2000" b="1" dirty="0" smtClean="0">
                <a:solidFill>
                  <a:schemeClr val="tx1"/>
                </a:solidFill>
              </a:rPr>
              <a:t>Öffnungs- und Beratungszeiten nach vorheriger Terminvereinbarung:</a:t>
            </a:r>
          </a:p>
          <a:p>
            <a:pPr algn="just"/>
            <a:r>
              <a:rPr lang="de-DE" sz="2000" dirty="0" smtClean="0">
                <a:solidFill>
                  <a:schemeClr val="tx1"/>
                </a:solidFill>
              </a:rPr>
              <a:t>Montags 10-15 Uhr</a:t>
            </a:r>
          </a:p>
          <a:p>
            <a:pPr algn="just"/>
            <a:r>
              <a:rPr lang="de-DE" sz="2000" dirty="0" smtClean="0">
                <a:solidFill>
                  <a:schemeClr val="tx1"/>
                </a:solidFill>
              </a:rPr>
              <a:t>Dienstags</a:t>
            </a:r>
          </a:p>
          <a:p>
            <a:pPr algn="just"/>
            <a:r>
              <a:rPr lang="de-DE" sz="2000" dirty="0" smtClean="0">
                <a:solidFill>
                  <a:schemeClr val="tx1"/>
                </a:solidFill>
              </a:rPr>
              <a:t>Mittwochs 10-15 Uhr</a:t>
            </a:r>
          </a:p>
          <a:p>
            <a:pPr algn="just"/>
            <a:r>
              <a:rPr lang="de-DE" sz="2000" dirty="0" smtClean="0">
                <a:solidFill>
                  <a:schemeClr val="tx1"/>
                </a:solidFill>
              </a:rPr>
              <a:t>Donnerstags 10-13 Uhr und 14-18 Uhr</a:t>
            </a:r>
          </a:p>
          <a:p>
            <a:pPr algn="just">
              <a:lnSpc>
                <a:spcPts val="3300"/>
              </a:lnSpc>
            </a:pPr>
            <a:endParaRPr lang="de-DE" sz="2200" dirty="0" smtClean="0">
              <a:solidFill>
                <a:schemeClr val="tx1"/>
              </a:solidFill>
            </a:endParaRPr>
          </a:p>
          <a:p>
            <a:pPr algn="just">
              <a:lnSpc>
                <a:spcPts val="3300"/>
              </a:lnSpc>
            </a:pPr>
            <a:endParaRPr lang="de-DE" sz="2200" dirty="0">
              <a:solidFill>
                <a:schemeClr val="tx1"/>
              </a:solidFill>
            </a:endParaRPr>
          </a:p>
          <a:p>
            <a:pPr algn="just">
              <a:lnSpc>
                <a:spcPts val="3300"/>
              </a:lnSpc>
            </a:pPr>
            <a:endParaRPr lang="de-DE" sz="2200"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just">
              <a:lnSpc>
                <a:spcPts val="3300"/>
              </a:lnSpc>
            </a:pPr>
            <a:endParaRPr lang="de-DE" sz="2800" b="1" dirty="0">
              <a:solidFill>
                <a:schemeClr val="tx1"/>
              </a:solidFill>
            </a:endParaRPr>
          </a:p>
          <a:p>
            <a:pPr algn="just">
              <a:lnSpc>
                <a:spcPts val="3300"/>
              </a:lnSpc>
            </a:pPr>
            <a:r>
              <a:rPr lang="de-DE" sz="2800" b="1" dirty="0" smtClean="0">
                <a:solidFill>
                  <a:schemeClr val="tx1"/>
                </a:solidFill>
              </a:rPr>
              <a:t> </a:t>
            </a:r>
            <a:endParaRPr lang="de-DE" sz="2800" b="1" dirty="0">
              <a:solidFill>
                <a:schemeClr val="tx1"/>
              </a:solidFill>
            </a:endParaRPr>
          </a:p>
          <a:p>
            <a:pPr algn="just"/>
            <a:endParaRPr lang="de-DE" dirty="0">
              <a:solidFill>
                <a:schemeClr val="tx1"/>
              </a:solidFill>
            </a:endParaRPr>
          </a:p>
        </p:txBody>
      </p:sp>
      <p:sp>
        <p:nvSpPr>
          <p:cNvPr id="5" name="Abgerundetes Rechteck 4"/>
          <p:cNvSpPr/>
          <p:nvPr/>
        </p:nvSpPr>
        <p:spPr>
          <a:xfrm>
            <a:off x="5724128" y="5390884"/>
            <a:ext cx="3240360" cy="1308192"/>
          </a:xfrm>
          <a:prstGeom prst="roundRect">
            <a:avLst/>
          </a:prstGeom>
          <a:noFill/>
          <a:ln w="28575">
            <a:solidFill>
              <a:srgbClr val="EC5A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3300"/>
              </a:lnSpc>
            </a:pPr>
            <a:r>
              <a:rPr lang="de-DE" sz="2800" b="1" dirty="0">
                <a:solidFill>
                  <a:prstClr val="black"/>
                </a:solidFill>
              </a:rPr>
              <a:t>Fleischstraße 77 </a:t>
            </a:r>
          </a:p>
          <a:p>
            <a:pPr>
              <a:lnSpc>
                <a:spcPts val="3300"/>
              </a:lnSpc>
            </a:pPr>
            <a:r>
              <a:rPr lang="de-DE" sz="2800" b="1" dirty="0">
                <a:solidFill>
                  <a:prstClr val="black"/>
                </a:solidFill>
              </a:rPr>
              <a:t>54290 Trier</a:t>
            </a:r>
          </a:p>
          <a:p>
            <a:pPr>
              <a:lnSpc>
                <a:spcPts val="3300"/>
              </a:lnSpc>
            </a:pPr>
            <a:r>
              <a:rPr lang="de-DE" sz="2800" b="1" dirty="0">
                <a:solidFill>
                  <a:prstClr val="black"/>
                </a:solidFill>
              </a:rPr>
              <a:t>Tel.: 0651/ 48802</a:t>
            </a:r>
          </a:p>
        </p:txBody>
      </p:sp>
      <p:sp>
        <p:nvSpPr>
          <p:cNvPr id="6" name="Rechteck 5"/>
          <p:cNvSpPr/>
          <p:nvPr/>
        </p:nvSpPr>
        <p:spPr>
          <a:xfrm>
            <a:off x="251520" y="6536377"/>
            <a:ext cx="7776864" cy="276999"/>
          </a:xfrm>
          <a:prstGeom prst="rect">
            <a:avLst/>
          </a:prstGeom>
        </p:spPr>
        <p:txBody>
          <a:bodyPr wrap="square">
            <a:spAutoFit/>
          </a:bodyPr>
          <a:lstStyle/>
          <a:p>
            <a:r>
              <a:rPr lang="de-DE" sz="1200" dirty="0" smtClean="0"/>
              <a:t>Textquelle: </a:t>
            </a:r>
            <a:r>
              <a:rPr lang="de-DE" sz="1200" dirty="0"/>
              <a:t>https</a:t>
            </a:r>
            <a:r>
              <a:rPr lang="de-DE" sz="1200" dirty="0" smtClean="0"/>
              <a:t>://verbraucherzentrale-rlp.de/beratungsstellen/trier, </a:t>
            </a:r>
            <a:r>
              <a:rPr lang="de-DE" sz="1200" dirty="0" smtClean="0">
                <a:cs typeface="Arial"/>
              </a:rPr>
              <a:t>[20.10.2020]</a:t>
            </a:r>
            <a:r>
              <a:rPr lang="de-DE" sz="1200" dirty="0" smtClean="0"/>
              <a:t>  </a:t>
            </a:r>
            <a:endParaRPr lang="de-DE" sz="1200" dirty="0"/>
          </a:p>
        </p:txBody>
      </p:sp>
      <p:pic>
        <p:nvPicPr>
          <p:cNvPr id="7" name="Picture 4" descr="G:\43\43APAG\01 Projekt Knotenpunkte 2018-2021\09 Öffentlichkeitsarbeit\Layout_Materialien Textgestaltung\NEUMANN-DESIGN-Knotenpunkte-Detail-Porta-im-Kreis-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8424" y="188641"/>
            <a:ext cx="576064" cy="576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16428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bgerundetes Rechteck 2"/>
          <p:cNvSpPr/>
          <p:nvPr/>
        </p:nvSpPr>
        <p:spPr>
          <a:xfrm>
            <a:off x="184845" y="6351924"/>
            <a:ext cx="3588016" cy="31743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900" dirty="0" smtClean="0">
                <a:solidFill>
                  <a:schemeClr val="tx1"/>
                </a:solidFill>
              </a:rPr>
              <a:t>Bildquelle: Projekt Knotenpunkte für Grundbildung</a:t>
            </a:r>
            <a:endParaRPr lang="de-DE" sz="900" dirty="0">
              <a:solidFill>
                <a:schemeClr val="tx1"/>
              </a:solidFill>
            </a:endParaRPr>
          </a:p>
        </p:txBody>
      </p:sp>
      <p:pic>
        <p:nvPicPr>
          <p:cNvPr id="4" name="Grafik 3"/>
          <p:cNvPicPr>
            <a:picLocks noChangeAspect="1"/>
          </p:cNvPicPr>
          <p:nvPr/>
        </p:nvPicPr>
        <p:blipFill rotWithShape="1">
          <a:blip r:embed="rId2" cstate="print">
            <a:extLst>
              <a:ext uri="{28A0092B-C50C-407E-A947-70E740481C1C}">
                <a14:useLocalDpi xmlns:a14="http://schemas.microsoft.com/office/drawing/2010/main" val="0"/>
              </a:ext>
            </a:extLst>
          </a:blip>
          <a:srcRect l="4791" b="12639"/>
          <a:stretch/>
        </p:blipFill>
        <p:spPr>
          <a:xfrm>
            <a:off x="232470" y="321990"/>
            <a:ext cx="8705850" cy="5991225"/>
          </a:xfrm>
          <a:prstGeom prst="rect">
            <a:avLst/>
          </a:prstGeom>
        </p:spPr>
      </p:pic>
    </p:spTree>
    <p:extLst>
      <p:ext uri="{BB962C8B-B14F-4D97-AF65-F5344CB8AC3E}">
        <p14:creationId xmlns:p14="http://schemas.microsoft.com/office/powerpoint/2010/main" val="17161839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bgerundetes Rechteck 3"/>
          <p:cNvSpPr/>
          <p:nvPr/>
        </p:nvSpPr>
        <p:spPr>
          <a:xfrm>
            <a:off x="10667" y="188640"/>
            <a:ext cx="9133334" cy="554328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3300"/>
              </a:lnSpc>
            </a:pPr>
            <a:endParaRPr lang="de-DE" sz="2800" b="1" dirty="0" smtClean="0">
              <a:solidFill>
                <a:schemeClr val="tx1"/>
              </a:solidFill>
            </a:endParaRPr>
          </a:p>
          <a:p>
            <a:pPr>
              <a:lnSpc>
                <a:spcPts val="3300"/>
              </a:lnSpc>
            </a:pPr>
            <a:endParaRPr lang="de-DE" sz="2800" b="1" dirty="0">
              <a:solidFill>
                <a:schemeClr val="tx1"/>
              </a:solidFill>
            </a:endParaRPr>
          </a:p>
          <a:p>
            <a:pPr>
              <a:lnSpc>
                <a:spcPts val="3300"/>
              </a:lnSpc>
            </a:pPr>
            <a:endParaRPr lang="de-DE" sz="2800" b="1" dirty="0" smtClean="0">
              <a:solidFill>
                <a:schemeClr val="tx1"/>
              </a:solidFill>
            </a:endParaRPr>
          </a:p>
          <a:p>
            <a:pPr>
              <a:lnSpc>
                <a:spcPts val="3300"/>
              </a:lnSpc>
            </a:pPr>
            <a:endParaRPr lang="de-DE" sz="2800" b="1" dirty="0">
              <a:solidFill>
                <a:schemeClr val="tx1"/>
              </a:solidFill>
            </a:endParaRPr>
          </a:p>
          <a:p>
            <a:pPr>
              <a:lnSpc>
                <a:spcPts val="3300"/>
              </a:lnSpc>
            </a:pPr>
            <a:endParaRPr lang="de-DE" sz="2800" b="1" dirty="0" smtClean="0">
              <a:solidFill>
                <a:schemeClr val="tx1"/>
              </a:solidFill>
            </a:endParaRPr>
          </a:p>
          <a:p>
            <a:pPr>
              <a:lnSpc>
                <a:spcPts val="3300"/>
              </a:lnSpc>
            </a:pPr>
            <a:endParaRPr lang="de-DE" sz="2800" b="1" dirty="0">
              <a:solidFill>
                <a:schemeClr val="tx1"/>
              </a:solidFill>
            </a:endParaRPr>
          </a:p>
          <a:p>
            <a:pPr>
              <a:lnSpc>
                <a:spcPts val="3300"/>
              </a:lnSpc>
            </a:pPr>
            <a:r>
              <a:rPr lang="de-DE" sz="2800" b="1" dirty="0" smtClean="0">
                <a:solidFill>
                  <a:schemeClr val="tx1"/>
                </a:solidFill>
              </a:rPr>
              <a:t>Amt für Soziales und Wohnen - Wohnungsberatungsstelle</a:t>
            </a:r>
          </a:p>
          <a:p>
            <a:pPr algn="just">
              <a:lnSpc>
                <a:spcPts val="3300"/>
              </a:lnSpc>
            </a:pPr>
            <a:endParaRPr lang="de-DE" sz="2800" b="1" dirty="0">
              <a:solidFill>
                <a:schemeClr val="tx1"/>
              </a:solidFill>
            </a:endParaRPr>
          </a:p>
          <a:p>
            <a:pPr marL="342900" indent="-342900" algn="just">
              <a:lnSpc>
                <a:spcPts val="3300"/>
              </a:lnSpc>
              <a:buClr>
                <a:srgbClr val="EC5A74"/>
              </a:buClr>
              <a:buFont typeface="Calibri" panose="020F0502020204030204" pitchFamily="34" charset="0"/>
              <a:buChar char="•"/>
            </a:pPr>
            <a:r>
              <a:rPr lang="de-DE" sz="2200" dirty="0">
                <a:solidFill>
                  <a:schemeClr val="tx1"/>
                </a:solidFill>
              </a:rPr>
              <a:t>Berät Wohnungssuchende</a:t>
            </a:r>
          </a:p>
          <a:p>
            <a:pPr marL="342900" indent="-342900" algn="just">
              <a:lnSpc>
                <a:spcPts val="3300"/>
              </a:lnSpc>
              <a:buClr>
                <a:srgbClr val="EC5A74"/>
              </a:buClr>
              <a:buFont typeface="Calibri" panose="020F0502020204030204" pitchFamily="34" charset="0"/>
              <a:buChar char="•"/>
            </a:pPr>
            <a:r>
              <a:rPr lang="de-DE" sz="2200" dirty="0">
                <a:solidFill>
                  <a:schemeClr val="tx1"/>
                </a:solidFill>
              </a:rPr>
              <a:t>Nimmt u.a. Bewerbungen für die städtischen Wohnungen auf</a:t>
            </a:r>
          </a:p>
          <a:p>
            <a:pPr marL="342900" indent="-342900" algn="just">
              <a:lnSpc>
                <a:spcPts val="3300"/>
              </a:lnSpc>
              <a:buClr>
                <a:srgbClr val="EC5A74"/>
              </a:buClr>
              <a:buFont typeface="Calibri" panose="020F0502020204030204" pitchFamily="34" charset="0"/>
              <a:buChar char="•"/>
            </a:pPr>
            <a:r>
              <a:rPr lang="de-DE" sz="2200" dirty="0">
                <a:solidFill>
                  <a:schemeClr val="tx1"/>
                </a:solidFill>
              </a:rPr>
              <a:t>Beratung insbesondere für Menschen mit Schwierigkeiten auf dem allgemeinen Wohnungsmarkt wie z.B. Räumungsschuldner</a:t>
            </a:r>
          </a:p>
          <a:p>
            <a:pPr marL="342900" indent="-342900">
              <a:lnSpc>
                <a:spcPts val="3300"/>
              </a:lnSpc>
              <a:buClr>
                <a:srgbClr val="EC5A74"/>
              </a:buClr>
              <a:buFont typeface="Calibri" panose="020F0502020204030204" pitchFamily="34" charset="0"/>
              <a:buChar char="•"/>
            </a:pPr>
            <a:r>
              <a:rPr lang="de-DE" sz="2200" dirty="0">
                <a:solidFill>
                  <a:schemeClr val="tx1"/>
                </a:solidFill>
              </a:rPr>
              <a:t>weitere Hilfestellungen bei Wohnungsproblemen, wie z.B. bei drohender Obdachlosigkeit oder Unterstützung und </a:t>
            </a:r>
            <a:r>
              <a:rPr lang="de-DE" sz="2200" dirty="0" smtClean="0">
                <a:solidFill>
                  <a:schemeClr val="tx1"/>
                </a:solidFill>
              </a:rPr>
              <a:t>koordinierende Hilfestellung </a:t>
            </a:r>
            <a:r>
              <a:rPr lang="de-DE" sz="2200" dirty="0">
                <a:solidFill>
                  <a:schemeClr val="tx1"/>
                </a:solidFill>
              </a:rPr>
              <a:t>zwischen Vermieter und Mieter u.v.m.</a:t>
            </a:r>
          </a:p>
          <a:p>
            <a:pPr algn="just">
              <a:lnSpc>
                <a:spcPts val="3300"/>
              </a:lnSpc>
            </a:pPr>
            <a:endParaRPr lang="de-DE" b="1" dirty="0">
              <a:solidFill>
                <a:schemeClr val="tx1"/>
              </a:solidFill>
            </a:endParaRPr>
          </a:p>
          <a:p>
            <a:pPr algn="just">
              <a:lnSpc>
                <a:spcPts val="3300"/>
              </a:lnSpc>
            </a:pPr>
            <a:r>
              <a:rPr lang="de-DE" sz="2200" b="1" dirty="0">
                <a:solidFill>
                  <a:schemeClr val="tx1"/>
                </a:solidFill>
              </a:rPr>
              <a:t>Allgemeine Öffnungszeiten</a:t>
            </a:r>
            <a:r>
              <a:rPr lang="de-DE" sz="2200" b="1" dirty="0" smtClean="0">
                <a:solidFill>
                  <a:schemeClr val="tx1"/>
                </a:solidFill>
              </a:rPr>
              <a:t>:</a:t>
            </a:r>
            <a:endParaRPr lang="de-DE" sz="2200" b="1" dirty="0">
              <a:solidFill>
                <a:schemeClr val="tx1"/>
              </a:solidFill>
            </a:endParaRPr>
          </a:p>
          <a:p>
            <a:pPr algn="just">
              <a:lnSpc>
                <a:spcPts val="3300"/>
              </a:lnSpc>
            </a:pPr>
            <a:r>
              <a:rPr lang="de-DE" sz="2200" dirty="0">
                <a:solidFill>
                  <a:schemeClr val="tx1"/>
                </a:solidFill>
              </a:rPr>
              <a:t>Montag, Mittwoch, Freitag: </a:t>
            </a:r>
            <a:endParaRPr lang="de-DE" sz="2200" dirty="0" smtClean="0">
              <a:solidFill>
                <a:schemeClr val="tx1"/>
              </a:solidFill>
            </a:endParaRPr>
          </a:p>
          <a:p>
            <a:pPr algn="just">
              <a:lnSpc>
                <a:spcPts val="3300"/>
              </a:lnSpc>
            </a:pPr>
            <a:r>
              <a:rPr lang="de-DE" sz="2200" dirty="0" smtClean="0">
                <a:solidFill>
                  <a:schemeClr val="tx1"/>
                </a:solidFill>
              </a:rPr>
              <a:t>8.30 </a:t>
            </a:r>
            <a:r>
              <a:rPr lang="de-DE" sz="2200" dirty="0">
                <a:solidFill>
                  <a:schemeClr val="tx1"/>
                </a:solidFill>
              </a:rPr>
              <a:t>bis 11.30 Uhr</a:t>
            </a:r>
          </a:p>
          <a:p>
            <a:pPr algn="just">
              <a:lnSpc>
                <a:spcPts val="3300"/>
              </a:lnSpc>
            </a:pPr>
            <a:endParaRPr lang="de-DE" sz="2800" b="1" dirty="0">
              <a:solidFill>
                <a:schemeClr val="tx1"/>
              </a:solidFill>
            </a:endParaRPr>
          </a:p>
          <a:p>
            <a:pPr algn="just">
              <a:lnSpc>
                <a:spcPts val="3300"/>
              </a:lnSpc>
            </a:pPr>
            <a:endParaRPr lang="de-DE" sz="2800" b="1" dirty="0" smtClean="0">
              <a:solidFill>
                <a:schemeClr val="tx1"/>
              </a:solidFill>
            </a:endParaRPr>
          </a:p>
          <a:p>
            <a:pPr algn="ctr">
              <a:lnSpc>
                <a:spcPts val="3300"/>
              </a:lnSpc>
            </a:pPr>
            <a:endParaRPr lang="de-DE" sz="2800" b="1" dirty="0">
              <a:solidFill>
                <a:schemeClr val="tx1"/>
              </a:solidFill>
            </a:endParaRPr>
          </a:p>
          <a:p>
            <a:pPr algn="just">
              <a:lnSpc>
                <a:spcPts val="3300"/>
              </a:lnSpc>
            </a:pPr>
            <a:r>
              <a:rPr lang="de-DE" sz="2800" b="1" dirty="0" smtClean="0">
                <a:solidFill>
                  <a:schemeClr val="tx1"/>
                </a:solidFill>
              </a:rPr>
              <a:t> </a:t>
            </a:r>
            <a:endParaRPr lang="de-DE" sz="2800" b="1" dirty="0">
              <a:solidFill>
                <a:schemeClr val="tx1"/>
              </a:solidFill>
            </a:endParaRPr>
          </a:p>
          <a:p>
            <a:pPr algn="just"/>
            <a:endParaRPr lang="de-DE" dirty="0">
              <a:solidFill>
                <a:schemeClr val="tx1"/>
              </a:solidFill>
            </a:endParaRPr>
          </a:p>
        </p:txBody>
      </p:sp>
      <p:pic>
        <p:nvPicPr>
          <p:cNvPr id="5" name="Picture 4" descr="G:\43\43APAG\01 Projekt Knotenpunkte 2018-2021\09 Öffentlichkeitsarbeit\Layout_Materialien Textgestaltung\NEUMANN-DESIGN-Knotenpunkte-Detail-Porta-im-Kreis-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8424" y="188641"/>
            <a:ext cx="576064" cy="576064"/>
          </a:xfrm>
          <a:prstGeom prst="rect">
            <a:avLst/>
          </a:prstGeom>
          <a:noFill/>
          <a:extLst>
            <a:ext uri="{909E8E84-426E-40DD-AFC4-6F175D3DCCD1}">
              <a14:hiddenFill xmlns:a14="http://schemas.microsoft.com/office/drawing/2010/main">
                <a:solidFill>
                  <a:srgbClr val="FFFFFF"/>
                </a:solidFill>
              </a14:hiddenFill>
            </a:ext>
          </a:extLst>
        </p:spPr>
      </p:pic>
      <p:sp>
        <p:nvSpPr>
          <p:cNvPr id="6" name="Abgerundetes Rechteck 5"/>
          <p:cNvSpPr/>
          <p:nvPr/>
        </p:nvSpPr>
        <p:spPr>
          <a:xfrm>
            <a:off x="5148064" y="4655790"/>
            <a:ext cx="3888432" cy="1869554"/>
          </a:xfrm>
          <a:prstGeom prst="roundRect">
            <a:avLst/>
          </a:prstGeom>
          <a:noFill/>
          <a:ln w="28575">
            <a:solidFill>
              <a:srgbClr val="EC5A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3300"/>
              </a:lnSpc>
            </a:pPr>
            <a:r>
              <a:rPr lang="de-DE" sz="2800" b="1" dirty="0">
                <a:solidFill>
                  <a:prstClr val="black"/>
                </a:solidFill>
              </a:rPr>
              <a:t>Am Augustinerhof</a:t>
            </a:r>
          </a:p>
          <a:p>
            <a:pPr>
              <a:lnSpc>
                <a:spcPts val="3300"/>
              </a:lnSpc>
            </a:pPr>
            <a:r>
              <a:rPr lang="de-DE" sz="2800" b="1" dirty="0">
                <a:solidFill>
                  <a:prstClr val="black"/>
                </a:solidFill>
              </a:rPr>
              <a:t>Verwaltungsgebäude IV</a:t>
            </a:r>
          </a:p>
          <a:p>
            <a:pPr>
              <a:lnSpc>
                <a:spcPts val="3300"/>
              </a:lnSpc>
            </a:pPr>
            <a:r>
              <a:rPr lang="de-DE" sz="2800" b="1" dirty="0">
                <a:solidFill>
                  <a:prstClr val="black"/>
                </a:solidFill>
              </a:rPr>
              <a:t>54290 Trier</a:t>
            </a:r>
          </a:p>
          <a:p>
            <a:pPr>
              <a:lnSpc>
                <a:spcPts val="3300"/>
              </a:lnSpc>
            </a:pPr>
            <a:r>
              <a:rPr lang="de-DE" sz="2800" b="1" dirty="0">
                <a:solidFill>
                  <a:prstClr val="black"/>
                </a:solidFill>
              </a:rPr>
              <a:t>Tel.: 0651/718-1509</a:t>
            </a:r>
          </a:p>
        </p:txBody>
      </p:sp>
      <p:sp>
        <p:nvSpPr>
          <p:cNvPr id="7" name="Rechteck 6"/>
          <p:cNvSpPr/>
          <p:nvPr/>
        </p:nvSpPr>
        <p:spPr>
          <a:xfrm>
            <a:off x="289620" y="6536377"/>
            <a:ext cx="7848872" cy="276999"/>
          </a:xfrm>
          <a:prstGeom prst="rect">
            <a:avLst/>
          </a:prstGeom>
        </p:spPr>
        <p:txBody>
          <a:bodyPr wrap="square">
            <a:spAutoFit/>
          </a:bodyPr>
          <a:lstStyle/>
          <a:p>
            <a:r>
              <a:rPr lang="de-DE" sz="1200" dirty="0" smtClean="0"/>
              <a:t>Textquelle: </a:t>
            </a:r>
            <a:r>
              <a:rPr lang="de-DE" sz="1200" dirty="0"/>
              <a:t>https</a:t>
            </a:r>
            <a:r>
              <a:rPr lang="de-DE" sz="1200" dirty="0" smtClean="0"/>
              <a:t>://trier.de/bauen-wohnen/wohnraum/wohungsberatung/, </a:t>
            </a:r>
            <a:r>
              <a:rPr lang="de-DE" sz="1200" dirty="0" smtClean="0">
                <a:cs typeface="Arial"/>
              </a:rPr>
              <a:t>[20.10.2020]</a:t>
            </a:r>
            <a:r>
              <a:rPr lang="de-DE" sz="1200" dirty="0" smtClean="0"/>
              <a:t>  </a:t>
            </a:r>
            <a:endParaRPr lang="de-DE" sz="1200" dirty="0"/>
          </a:p>
        </p:txBody>
      </p:sp>
    </p:spTree>
    <p:extLst>
      <p:ext uri="{BB962C8B-B14F-4D97-AF65-F5344CB8AC3E}">
        <p14:creationId xmlns:p14="http://schemas.microsoft.com/office/powerpoint/2010/main" val="30573897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bgerundetes Rechteck 2"/>
          <p:cNvSpPr/>
          <p:nvPr/>
        </p:nvSpPr>
        <p:spPr>
          <a:xfrm>
            <a:off x="191896" y="6494462"/>
            <a:ext cx="3588016" cy="31743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900" dirty="0" smtClean="0">
                <a:solidFill>
                  <a:schemeClr val="tx1"/>
                </a:solidFill>
              </a:rPr>
              <a:t>Bildquelle: Projekt Knotenpunkte für Grundbildung</a:t>
            </a:r>
            <a:endParaRPr lang="de-DE" sz="1200" dirty="0">
              <a:solidFill>
                <a:schemeClr val="tx1"/>
              </a:solidFill>
            </a:endParaRPr>
          </a:p>
        </p:txBody>
      </p:sp>
      <p:grpSp>
        <p:nvGrpSpPr>
          <p:cNvPr id="7" name="Gruppieren 6"/>
          <p:cNvGrpSpPr/>
          <p:nvPr/>
        </p:nvGrpSpPr>
        <p:grpSpPr>
          <a:xfrm>
            <a:off x="228061" y="174657"/>
            <a:ext cx="8639175" cy="6333331"/>
            <a:chOff x="228061" y="174657"/>
            <a:chExt cx="8639175" cy="6333331"/>
          </a:xfrm>
        </p:grpSpPr>
        <p:pic>
          <p:nvPicPr>
            <p:cNvPr id="4" name="Grafik 3"/>
            <p:cNvPicPr>
              <a:picLocks noChangeAspect="1"/>
            </p:cNvPicPr>
            <p:nvPr/>
          </p:nvPicPr>
          <p:blipFill rotWithShape="1">
            <a:blip r:embed="rId2" cstate="print">
              <a:extLst>
                <a:ext uri="{28A0092B-C50C-407E-A947-70E740481C1C}">
                  <a14:useLocalDpi xmlns:a14="http://schemas.microsoft.com/office/drawing/2010/main" val="0"/>
                </a:ext>
              </a:extLst>
            </a:blip>
            <a:srcRect l="5521" t="4860" b="2790"/>
            <a:stretch/>
          </p:blipFill>
          <p:spPr>
            <a:xfrm>
              <a:off x="228061" y="174657"/>
              <a:ext cx="8639175" cy="6333331"/>
            </a:xfrm>
            <a:prstGeom prst="rect">
              <a:avLst/>
            </a:prstGeom>
          </p:spPr>
        </p:pic>
        <p:pic>
          <p:nvPicPr>
            <p:cNvPr id="2" name="Grafik 1"/>
            <p:cNvPicPr>
              <a:picLocks noChangeAspect="1"/>
            </p:cNvPicPr>
            <p:nvPr/>
          </p:nvPicPr>
          <p:blipFill rotWithShape="1">
            <a:blip r:embed="rId3" cstate="print">
              <a:extLst>
                <a:ext uri="{28A0092B-C50C-407E-A947-70E740481C1C}">
                  <a14:useLocalDpi xmlns:a14="http://schemas.microsoft.com/office/drawing/2010/main" val="0"/>
                </a:ext>
              </a:extLst>
            </a:blip>
            <a:srcRect l="37408" t="39583" r="23889" b="25000"/>
            <a:stretch/>
          </p:blipFill>
          <p:spPr>
            <a:xfrm>
              <a:off x="228061" y="174657"/>
              <a:ext cx="2195138" cy="2678279"/>
            </a:xfrm>
            <a:prstGeom prst="rect">
              <a:avLst/>
            </a:prstGeom>
          </p:spPr>
        </p:pic>
        <p:sp>
          <p:nvSpPr>
            <p:cNvPr id="5" name="Abgerundetes Rechteck 4"/>
            <p:cNvSpPr/>
            <p:nvPr/>
          </p:nvSpPr>
          <p:spPr>
            <a:xfrm rot="337669">
              <a:off x="5789648" y="3790283"/>
              <a:ext cx="1734620" cy="646510"/>
            </a:xfrm>
            <a:prstGeom prst="round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Tree>
    <p:extLst>
      <p:ext uri="{BB962C8B-B14F-4D97-AF65-F5344CB8AC3E}">
        <p14:creationId xmlns:p14="http://schemas.microsoft.com/office/powerpoint/2010/main" val="1849910621"/>
      </p:ext>
    </p:extLst>
  </p:cSld>
  <p:clrMapOvr>
    <a:masterClrMapping/>
  </p:clrMapOvr>
  <p:timing>
    <p:tnLst>
      <p:par>
        <p:cTn id="1" dur="indefinite" restart="never" nodeType="tmRoot"/>
      </p:par>
    </p:tnLst>
  </p:timing>
</p:sld>
</file>

<file path=ppt/theme/theme1.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1948</Words>
  <Application>Microsoft Office PowerPoint</Application>
  <PresentationFormat>Bildschirmpräsentation (4:3)</PresentationFormat>
  <Paragraphs>429</Paragraphs>
  <Slides>36</Slides>
  <Notes>1</Notes>
  <HiddenSlides>0</HiddenSlides>
  <MMClips>0</MMClips>
  <ScaleCrop>false</ScaleCrop>
  <HeadingPairs>
    <vt:vector size="6" baseType="variant">
      <vt:variant>
        <vt:lpstr>Verwendete Schriftarten</vt:lpstr>
      </vt:variant>
      <vt:variant>
        <vt:i4>2</vt:i4>
      </vt:variant>
      <vt:variant>
        <vt:lpstr>Design</vt:lpstr>
      </vt:variant>
      <vt:variant>
        <vt:i4>1</vt:i4>
      </vt:variant>
      <vt:variant>
        <vt:lpstr>Folientitel</vt:lpstr>
      </vt:variant>
      <vt:variant>
        <vt:i4>36</vt:i4>
      </vt:variant>
    </vt:vector>
  </HeadingPairs>
  <TitlesOfParts>
    <vt:vector size="39" baseType="lpstr">
      <vt:lpstr>Arial</vt:lpstr>
      <vt:lpstr>Calibri</vt:lpstr>
      <vt:lpstr>Larissa</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Stadtverwaltung Trier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Cremer, Annelie</dc:creator>
  <cp:lastModifiedBy>Cremer-Freis, Annelie</cp:lastModifiedBy>
  <cp:revision>282</cp:revision>
  <cp:lastPrinted>2020-11-25T11:13:19Z</cp:lastPrinted>
  <dcterms:created xsi:type="dcterms:W3CDTF">2019-05-27T09:35:23Z</dcterms:created>
  <dcterms:modified xsi:type="dcterms:W3CDTF">2021-04-27T09:11:23Z</dcterms:modified>
</cp:coreProperties>
</file>