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7"/>
  </p:handoutMasterIdLst>
  <p:sldIdLst>
    <p:sldId id="256" r:id="rId2"/>
    <p:sldId id="258" r:id="rId3"/>
    <p:sldId id="259" r:id="rId4"/>
    <p:sldId id="260" r:id="rId5"/>
    <p:sldId id="261" r:id="rId6"/>
  </p:sldIdLst>
  <p:sldSz cx="9144000" cy="6858000" type="screen4x3"/>
  <p:notesSz cx="6797675" cy="9926638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30433"/>
    <a:srgbClr val="FFD74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>
              <a:defRPr sz="1200"/>
            </a:lvl1pPr>
          </a:lstStyle>
          <a:p>
            <a:fld id="{C84F55B2-7252-46DD-97CE-503E6E6F7CA3}" type="datetimeFigureOut">
              <a:rPr lang="de-DE" smtClean="0"/>
              <a:t>30.04.2021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28164"/>
            <a:ext cx="2946400" cy="496887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49688" y="9428164"/>
            <a:ext cx="2946400" cy="496887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>
              <a:defRPr sz="1200"/>
            </a:lvl1pPr>
          </a:lstStyle>
          <a:p>
            <a:fld id="{2547D39B-CEC7-42C1-831D-BF234579779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246269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A4D15-74A1-417D-8A68-C924691531B4}" type="datetimeFigureOut">
              <a:rPr lang="de-DE" smtClean="0"/>
              <a:t>30.04.2021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B4DF2-A116-4DFC-BBD7-921A257EA8C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402853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A4D15-74A1-417D-8A68-C924691531B4}" type="datetimeFigureOut">
              <a:rPr lang="de-DE" smtClean="0"/>
              <a:t>30.04.2021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B4DF2-A116-4DFC-BBD7-921A257EA8C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793487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A4D15-74A1-417D-8A68-C924691531B4}" type="datetimeFigureOut">
              <a:rPr lang="de-DE" smtClean="0"/>
              <a:t>30.04.2021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B4DF2-A116-4DFC-BBD7-921A257EA8C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068160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A4D15-74A1-417D-8A68-C924691531B4}" type="datetimeFigureOut">
              <a:rPr lang="de-DE" smtClean="0"/>
              <a:t>30.04.2021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B4DF2-A116-4DFC-BBD7-921A257EA8C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226537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A4D15-74A1-417D-8A68-C924691531B4}" type="datetimeFigureOut">
              <a:rPr lang="de-DE" smtClean="0"/>
              <a:t>30.04.2021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B4DF2-A116-4DFC-BBD7-921A257EA8C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172812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A4D15-74A1-417D-8A68-C924691531B4}" type="datetimeFigureOut">
              <a:rPr lang="de-DE" smtClean="0"/>
              <a:t>30.04.2021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B4DF2-A116-4DFC-BBD7-921A257EA8C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53354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A4D15-74A1-417D-8A68-C924691531B4}" type="datetimeFigureOut">
              <a:rPr lang="de-DE" smtClean="0"/>
              <a:t>30.04.2021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B4DF2-A116-4DFC-BBD7-921A257EA8C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036300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A4D15-74A1-417D-8A68-C924691531B4}" type="datetimeFigureOut">
              <a:rPr lang="de-DE" smtClean="0"/>
              <a:t>30.04.2021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B4DF2-A116-4DFC-BBD7-921A257EA8C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478905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A4D15-74A1-417D-8A68-C924691531B4}" type="datetimeFigureOut">
              <a:rPr lang="de-DE" smtClean="0"/>
              <a:t>30.04.2021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B4DF2-A116-4DFC-BBD7-921A257EA8C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918460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A4D15-74A1-417D-8A68-C924691531B4}" type="datetimeFigureOut">
              <a:rPr lang="de-DE" smtClean="0"/>
              <a:t>30.04.2021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B4DF2-A116-4DFC-BBD7-921A257EA8C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251464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A4D15-74A1-417D-8A68-C924691531B4}" type="datetimeFigureOut">
              <a:rPr lang="de-DE" smtClean="0"/>
              <a:t>30.04.2021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B4DF2-A116-4DFC-BBD7-921A257EA8C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461790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FA4D15-74A1-417D-8A68-C924691531B4}" type="datetimeFigureOut">
              <a:rPr lang="de-DE" smtClean="0"/>
              <a:t>30.04.2021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DB4DF2-A116-4DFC-BBD7-921A257EA8C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648519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bgerundetes Rechteck 3"/>
          <p:cNvSpPr/>
          <p:nvPr/>
        </p:nvSpPr>
        <p:spPr>
          <a:xfrm>
            <a:off x="1043608" y="332656"/>
            <a:ext cx="6480720" cy="576064"/>
          </a:xfrm>
          <a:prstGeom prst="roundRect">
            <a:avLst/>
          </a:prstGeom>
          <a:solidFill>
            <a:srgbClr val="FFD742"/>
          </a:solidFill>
          <a:ln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800" b="1" dirty="0" smtClean="0">
                <a:solidFill>
                  <a:schemeClr val="tx1"/>
                </a:solidFill>
              </a:rPr>
              <a:t>Schwimmen I</a:t>
            </a:r>
            <a:endParaRPr lang="de-DE" sz="2800" b="1" dirty="0">
              <a:solidFill>
                <a:schemeClr val="tx1"/>
              </a:solidFill>
            </a:endParaRPr>
          </a:p>
        </p:txBody>
      </p:sp>
      <p:grpSp>
        <p:nvGrpSpPr>
          <p:cNvPr id="2" name="Gruppieren 1"/>
          <p:cNvGrpSpPr/>
          <p:nvPr/>
        </p:nvGrpSpPr>
        <p:grpSpPr>
          <a:xfrm>
            <a:off x="287524" y="1196751"/>
            <a:ext cx="8527719" cy="1872209"/>
            <a:chOff x="287524" y="1052736"/>
            <a:chExt cx="8527719" cy="1872209"/>
          </a:xfrm>
        </p:grpSpPr>
        <p:sp>
          <p:nvSpPr>
            <p:cNvPr id="7" name="Abgerundetes Rechteck 6"/>
            <p:cNvSpPr/>
            <p:nvPr/>
          </p:nvSpPr>
          <p:spPr>
            <a:xfrm>
              <a:off x="1043608" y="1628801"/>
              <a:ext cx="7771635" cy="1296144"/>
            </a:xfrm>
            <a:prstGeom prst="roundRect">
              <a:avLst/>
            </a:prstGeom>
            <a:noFill/>
            <a:ln>
              <a:solidFill>
                <a:srgbClr val="4304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r>
                <a:rPr lang="de-DE" sz="2000" dirty="0" err="1" smtClean="0">
                  <a:solidFill>
                    <a:schemeClr val="tx1"/>
                  </a:solidFill>
                </a:rPr>
                <a:t>Minu</a:t>
              </a:r>
              <a:r>
                <a:rPr lang="de-DE" sz="2000" dirty="0" smtClean="0">
                  <a:solidFill>
                    <a:schemeClr val="tx1"/>
                  </a:solidFill>
                </a:rPr>
                <a:t> geht im Sommer sehr gerne ins Freibad. Am Wochenende möchte sie mit Freunden hin. Sie fände es gut, wenn es dort die Möglichkeit für weitere Aktivitäten und Spiele gibt.</a:t>
              </a:r>
            </a:p>
          </p:txBody>
        </p:sp>
        <p:sp>
          <p:nvSpPr>
            <p:cNvPr id="5" name="Ellipse 4"/>
            <p:cNvSpPr/>
            <p:nvPr/>
          </p:nvSpPr>
          <p:spPr>
            <a:xfrm>
              <a:off x="287524" y="1052736"/>
              <a:ext cx="1512168" cy="648072"/>
            </a:xfrm>
            <a:prstGeom prst="ellipse">
              <a:avLst/>
            </a:prstGeom>
            <a:solidFill>
              <a:srgbClr val="FFD742"/>
            </a:solidFill>
            <a:ln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>
                  <a:solidFill>
                    <a:schemeClr val="tx1"/>
                  </a:solidFill>
                </a:rPr>
                <a:t>Situation</a:t>
              </a:r>
            </a:p>
          </p:txBody>
        </p:sp>
      </p:grpSp>
      <p:sp>
        <p:nvSpPr>
          <p:cNvPr id="11" name="Abgerundetes Rechteck 10"/>
          <p:cNvSpPr/>
          <p:nvPr/>
        </p:nvSpPr>
        <p:spPr>
          <a:xfrm>
            <a:off x="1054149" y="4171271"/>
            <a:ext cx="5390059" cy="1152128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de-DE" sz="2000" dirty="0" smtClean="0">
                <a:solidFill>
                  <a:schemeClr val="tx1"/>
                </a:solidFill>
              </a:rPr>
              <a:t>Wo liegt das Freibad auf dem Stadtplan? </a:t>
            </a:r>
          </a:p>
          <a:p>
            <a:pPr algn="just"/>
            <a:r>
              <a:rPr lang="de-DE" sz="2000" dirty="0" smtClean="0">
                <a:solidFill>
                  <a:schemeClr val="tx1"/>
                </a:solidFill>
              </a:rPr>
              <a:t>Wie kommt man vom Hauptbahnhof dort hin? </a:t>
            </a:r>
          </a:p>
          <a:p>
            <a:pPr algn="just"/>
            <a:r>
              <a:rPr lang="de-DE" sz="2000" dirty="0" smtClean="0">
                <a:solidFill>
                  <a:schemeClr val="tx1"/>
                </a:solidFill>
              </a:rPr>
              <a:t>Zeigt den Weg auf der Karte.</a:t>
            </a:r>
            <a:endParaRPr lang="de-DE" sz="2000" dirty="0">
              <a:solidFill>
                <a:schemeClr val="tx1"/>
              </a:solidFill>
            </a:endParaRPr>
          </a:p>
        </p:txBody>
      </p:sp>
      <p:grpSp>
        <p:nvGrpSpPr>
          <p:cNvPr id="3" name="Gruppieren 2"/>
          <p:cNvGrpSpPr/>
          <p:nvPr/>
        </p:nvGrpSpPr>
        <p:grpSpPr>
          <a:xfrm>
            <a:off x="467544" y="3212976"/>
            <a:ext cx="8347698" cy="648072"/>
            <a:chOff x="467544" y="3068960"/>
            <a:chExt cx="8347698" cy="648072"/>
          </a:xfrm>
        </p:grpSpPr>
        <p:sp>
          <p:nvSpPr>
            <p:cNvPr id="9" name="Abgerundetes Rechteck 8"/>
            <p:cNvSpPr/>
            <p:nvPr/>
          </p:nvSpPr>
          <p:spPr>
            <a:xfrm>
              <a:off x="1054149" y="3284984"/>
              <a:ext cx="7761093" cy="432048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r>
                <a:rPr lang="de-DE" sz="2000" dirty="0" smtClean="0">
                  <a:solidFill>
                    <a:schemeClr val="tx1"/>
                  </a:solidFill>
                </a:rPr>
                <a:t>Für welches Freibad sollten sich </a:t>
              </a:r>
              <a:r>
                <a:rPr lang="de-DE" sz="2000" dirty="0" err="1" smtClean="0">
                  <a:solidFill>
                    <a:schemeClr val="tx1"/>
                  </a:solidFill>
                </a:rPr>
                <a:t>Minu</a:t>
              </a:r>
              <a:r>
                <a:rPr lang="de-DE" sz="2000" dirty="0" smtClean="0">
                  <a:solidFill>
                    <a:schemeClr val="tx1"/>
                  </a:solidFill>
                </a:rPr>
                <a:t> und ihre Freunde entscheiden? </a:t>
              </a:r>
              <a:endParaRPr lang="de-DE" sz="2000" dirty="0">
                <a:solidFill>
                  <a:schemeClr val="tx1"/>
                </a:solidFill>
              </a:endParaRPr>
            </a:p>
          </p:txBody>
        </p:sp>
        <p:sp>
          <p:nvSpPr>
            <p:cNvPr id="6" name="Ellipse 5"/>
            <p:cNvSpPr/>
            <p:nvPr/>
          </p:nvSpPr>
          <p:spPr>
            <a:xfrm>
              <a:off x="467544" y="3068960"/>
              <a:ext cx="432048" cy="432048"/>
            </a:xfrm>
            <a:prstGeom prst="ellipse">
              <a:avLst/>
            </a:prstGeom>
            <a:noFill/>
            <a:ln>
              <a:solidFill>
                <a:srgbClr val="4304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r>
                <a:rPr lang="de-DE" sz="2000" dirty="0">
                  <a:solidFill>
                    <a:schemeClr val="tx1"/>
                  </a:solidFill>
                </a:rPr>
                <a:t>1</a:t>
              </a:r>
            </a:p>
          </p:txBody>
        </p:sp>
      </p:grpSp>
      <p:sp>
        <p:nvSpPr>
          <p:cNvPr id="15" name="Ellipse 14"/>
          <p:cNvSpPr/>
          <p:nvPr/>
        </p:nvSpPr>
        <p:spPr>
          <a:xfrm>
            <a:off x="467544" y="4005064"/>
            <a:ext cx="432048" cy="432048"/>
          </a:xfrm>
          <a:prstGeom prst="ellipse">
            <a:avLst/>
          </a:prstGeom>
          <a:noFill/>
          <a:ln>
            <a:solidFill>
              <a:srgbClr val="4304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de-DE" sz="2000" dirty="0">
                <a:solidFill>
                  <a:schemeClr val="tx1"/>
                </a:solidFill>
              </a:rPr>
              <a:t>2</a:t>
            </a:r>
          </a:p>
        </p:txBody>
      </p:sp>
      <p:pic>
        <p:nvPicPr>
          <p:cNvPr id="20" name="Picture 4" descr="G:\43\43APAG\01 Projekt Knotenpunkte 2018-2021\09 Öffentlichkeitsarbeit\Layout_Materialien Textgestaltung\NEUMANN-DESIGN-Knotenpunkte-Detail-Porta-im-Kreis-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37125" y="303637"/>
            <a:ext cx="778117" cy="7781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Abgerundetes Rechteck 11"/>
          <p:cNvSpPr/>
          <p:nvPr/>
        </p:nvSpPr>
        <p:spPr>
          <a:xfrm>
            <a:off x="1054149" y="5733256"/>
            <a:ext cx="7761093" cy="504056"/>
          </a:xfrm>
          <a:prstGeom prst="roundRect">
            <a:avLst/>
          </a:prstGeom>
          <a:solidFill>
            <a:srgbClr val="FFD742"/>
          </a:solidFill>
          <a:ln>
            <a:solidFill>
              <a:srgbClr val="4304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de-DE" sz="2000" dirty="0" smtClean="0">
                <a:solidFill>
                  <a:schemeClr val="tx1"/>
                </a:solidFill>
              </a:rPr>
              <a:t>Begründet Eure Auswahl und diskutiert in der Gruppe.</a:t>
            </a:r>
            <a:endParaRPr lang="de-DE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06171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bgerundetes Rechteck 3"/>
          <p:cNvSpPr/>
          <p:nvPr/>
        </p:nvSpPr>
        <p:spPr>
          <a:xfrm>
            <a:off x="1043608" y="303606"/>
            <a:ext cx="6480720" cy="576064"/>
          </a:xfrm>
          <a:prstGeom prst="roundRect">
            <a:avLst/>
          </a:prstGeom>
          <a:solidFill>
            <a:srgbClr val="FFD742"/>
          </a:solidFill>
          <a:ln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800" b="1" dirty="0" smtClean="0">
                <a:solidFill>
                  <a:schemeClr val="tx1"/>
                </a:solidFill>
              </a:rPr>
              <a:t>Schwimmen II – Freibad </a:t>
            </a:r>
            <a:r>
              <a:rPr lang="de-DE" sz="2800" b="1" dirty="0" err="1" smtClean="0">
                <a:solidFill>
                  <a:schemeClr val="tx1"/>
                </a:solidFill>
              </a:rPr>
              <a:t>Ruwertal</a:t>
            </a:r>
            <a:endParaRPr lang="de-DE" sz="2800" b="1" dirty="0">
              <a:solidFill>
                <a:schemeClr val="tx1"/>
              </a:solidFill>
            </a:endParaRPr>
          </a:p>
        </p:txBody>
      </p:sp>
      <p:sp>
        <p:nvSpPr>
          <p:cNvPr id="7" name="Abgerundetes Rechteck 6"/>
          <p:cNvSpPr/>
          <p:nvPr/>
        </p:nvSpPr>
        <p:spPr>
          <a:xfrm>
            <a:off x="905061" y="1635754"/>
            <a:ext cx="7771635" cy="1512167"/>
          </a:xfrm>
          <a:prstGeom prst="roundRect">
            <a:avLst/>
          </a:prstGeom>
          <a:noFill/>
          <a:ln>
            <a:solidFill>
              <a:srgbClr val="4304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2000" dirty="0" smtClean="0">
                <a:solidFill>
                  <a:schemeClr val="tx1"/>
                </a:solidFill>
              </a:rPr>
              <a:t>Es sind Sommerferien. Die Schwestern </a:t>
            </a:r>
            <a:r>
              <a:rPr lang="de-DE" sz="2000" dirty="0" err="1" smtClean="0">
                <a:solidFill>
                  <a:schemeClr val="tx1"/>
                </a:solidFill>
              </a:rPr>
              <a:t>Sahar</a:t>
            </a:r>
            <a:r>
              <a:rPr lang="de-DE" sz="2000" dirty="0" smtClean="0">
                <a:solidFill>
                  <a:schemeClr val="tx1"/>
                </a:solidFill>
              </a:rPr>
              <a:t> (16 Jahre) und Pari (19 Jahre) wollen den ganzen Dienstag im Freibad </a:t>
            </a:r>
            <a:r>
              <a:rPr lang="de-DE" sz="2000" dirty="0" err="1" smtClean="0">
                <a:solidFill>
                  <a:schemeClr val="tx1"/>
                </a:solidFill>
              </a:rPr>
              <a:t>Ruwertal</a:t>
            </a:r>
            <a:r>
              <a:rPr lang="de-DE" sz="2000" dirty="0" smtClean="0">
                <a:solidFill>
                  <a:schemeClr val="tx1"/>
                </a:solidFill>
              </a:rPr>
              <a:t> verbringen. Weil es so schön war, gehen sie am nächsten Tag noch mal hin. </a:t>
            </a:r>
            <a:endParaRPr lang="de-DE" sz="2000" dirty="0" smtClean="0">
              <a:solidFill>
                <a:schemeClr val="tx1"/>
              </a:solidFill>
            </a:endParaRPr>
          </a:p>
          <a:p>
            <a:r>
              <a:rPr lang="de-DE" sz="2000" dirty="0" smtClean="0">
                <a:solidFill>
                  <a:schemeClr val="tx1"/>
                </a:solidFill>
              </a:rPr>
              <a:t>Da </a:t>
            </a:r>
            <a:r>
              <a:rPr lang="de-DE" sz="2000" dirty="0" smtClean="0">
                <a:solidFill>
                  <a:schemeClr val="tx1"/>
                </a:solidFill>
              </a:rPr>
              <a:t>schaffen sie es aber nicht vor 17:00 Uhr. </a:t>
            </a:r>
          </a:p>
        </p:txBody>
      </p:sp>
      <p:sp>
        <p:nvSpPr>
          <p:cNvPr id="5" name="Ellipse 4"/>
          <p:cNvSpPr/>
          <p:nvPr/>
        </p:nvSpPr>
        <p:spPr>
          <a:xfrm>
            <a:off x="124352" y="1138935"/>
            <a:ext cx="1495320" cy="496819"/>
          </a:xfrm>
          <a:prstGeom prst="ellipse">
            <a:avLst/>
          </a:prstGeom>
          <a:solidFill>
            <a:srgbClr val="FFD742"/>
          </a:solidFill>
          <a:ln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Situation</a:t>
            </a:r>
          </a:p>
        </p:txBody>
      </p:sp>
      <p:sp>
        <p:nvSpPr>
          <p:cNvPr id="9" name="Abgerundetes Rechteck 8"/>
          <p:cNvSpPr/>
          <p:nvPr/>
        </p:nvSpPr>
        <p:spPr>
          <a:xfrm>
            <a:off x="905061" y="3645024"/>
            <a:ext cx="7771635" cy="64807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de-DE" sz="2000" dirty="0" smtClean="0">
                <a:solidFill>
                  <a:schemeClr val="tx1"/>
                </a:solidFill>
              </a:rPr>
              <a:t>Wie viel Eintritt zahlen die beiden am Dienstag zusammen?</a:t>
            </a:r>
            <a:endParaRPr lang="de-DE" sz="2000" dirty="0">
              <a:solidFill>
                <a:schemeClr val="tx1"/>
              </a:solidFill>
            </a:endParaRPr>
          </a:p>
        </p:txBody>
      </p:sp>
      <p:sp>
        <p:nvSpPr>
          <p:cNvPr id="11" name="Abgerundetes Rechteck 10"/>
          <p:cNvSpPr/>
          <p:nvPr/>
        </p:nvSpPr>
        <p:spPr>
          <a:xfrm>
            <a:off x="905061" y="4509120"/>
            <a:ext cx="7771635" cy="64807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de-DE" sz="2000" dirty="0" smtClean="0">
                <a:solidFill>
                  <a:schemeClr val="tx1"/>
                </a:solidFill>
              </a:rPr>
              <a:t>Wie viel Eintritt zahlen sie am Mittwoch?</a:t>
            </a:r>
            <a:endParaRPr lang="de-DE" sz="2000" dirty="0">
              <a:solidFill>
                <a:schemeClr val="tx1"/>
              </a:solidFill>
            </a:endParaRPr>
          </a:p>
        </p:txBody>
      </p:sp>
      <p:sp>
        <p:nvSpPr>
          <p:cNvPr id="6" name="Ellipse 5"/>
          <p:cNvSpPr/>
          <p:nvPr/>
        </p:nvSpPr>
        <p:spPr>
          <a:xfrm>
            <a:off x="323528" y="3429000"/>
            <a:ext cx="432048" cy="432048"/>
          </a:xfrm>
          <a:prstGeom prst="ellipse">
            <a:avLst/>
          </a:prstGeom>
          <a:noFill/>
          <a:ln>
            <a:solidFill>
              <a:srgbClr val="4304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de-DE" sz="2000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15" name="Ellipse 14"/>
          <p:cNvSpPr/>
          <p:nvPr/>
        </p:nvSpPr>
        <p:spPr>
          <a:xfrm>
            <a:off x="323528" y="4509120"/>
            <a:ext cx="432048" cy="432048"/>
          </a:xfrm>
          <a:prstGeom prst="ellipse">
            <a:avLst/>
          </a:prstGeom>
          <a:noFill/>
          <a:ln>
            <a:solidFill>
              <a:srgbClr val="4304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de-DE" sz="2000" dirty="0">
                <a:solidFill>
                  <a:schemeClr val="tx1"/>
                </a:solidFill>
              </a:rPr>
              <a:t>2</a:t>
            </a:r>
          </a:p>
        </p:txBody>
      </p:sp>
      <p:pic>
        <p:nvPicPr>
          <p:cNvPr id="20" name="Picture 4" descr="G:\43\43APAG\01 Projekt Knotenpunkte 2018-2021\09 Öffentlichkeitsarbeit\Layout_Materialien Textgestaltung\NEUMANN-DESIGN-Knotenpunkte-Detail-Porta-im-Kreis-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37125" y="303637"/>
            <a:ext cx="778117" cy="7781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Abgerundetes Rechteck 11"/>
          <p:cNvSpPr/>
          <p:nvPr/>
        </p:nvSpPr>
        <p:spPr>
          <a:xfrm>
            <a:off x="880436" y="5661248"/>
            <a:ext cx="7796260" cy="504056"/>
          </a:xfrm>
          <a:prstGeom prst="roundRect">
            <a:avLst/>
          </a:prstGeom>
          <a:solidFill>
            <a:srgbClr val="FFD742"/>
          </a:solidFill>
          <a:ln>
            <a:solidFill>
              <a:srgbClr val="4304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de-DE" sz="2000" dirty="0" smtClean="0">
                <a:solidFill>
                  <a:schemeClr val="tx1"/>
                </a:solidFill>
              </a:rPr>
              <a:t>Schaue Dir die Infokarten an.</a:t>
            </a:r>
            <a:endParaRPr lang="de-DE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07325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bgerundetes Rechteck 3"/>
          <p:cNvSpPr/>
          <p:nvPr/>
        </p:nvSpPr>
        <p:spPr>
          <a:xfrm>
            <a:off x="1043608" y="268691"/>
            <a:ext cx="6480720" cy="576064"/>
          </a:xfrm>
          <a:prstGeom prst="roundRect">
            <a:avLst/>
          </a:prstGeom>
          <a:solidFill>
            <a:srgbClr val="FFD742"/>
          </a:solidFill>
          <a:ln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800" b="1" dirty="0" smtClean="0">
                <a:solidFill>
                  <a:schemeClr val="tx1"/>
                </a:solidFill>
              </a:rPr>
              <a:t>Schwimmen III – Freibad </a:t>
            </a:r>
            <a:r>
              <a:rPr lang="de-DE" sz="2800" b="1" dirty="0" err="1" smtClean="0">
                <a:solidFill>
                  <a:schemeClr val="tx1"/>
                </a:solidFill>
              </a:rPr>
              <a:t>Ruwertal</a:t>
            </a:r>
            <a:endParaRPr lang="de-DE" sz="2800" b="1" dirty="0">
              <a:solidFill>
                <a:schemeClr val="tx1"/>
              </a:solidFill>
            </a:endParaRPr>
          </a:p>
        </p:txBody>
      </p:sp>
      <p:sp>
        <p:nvSpPr>
          <p:cNvPr id="7" name="Abgerundetes Rechteck 6"/>
          <p:cNvSpPr/>
          <p:nvPr/>
        </p:nvSpPr>
        <p:spPr>
          <a:xfrm>
            <a:off x="1043608" y="1759885"/>
            <a:ext cx="7771635" cy="1093052"/>
          </a:xfrm>
          <a:prstGeom prst="roundRect">
            <a:avLst/>
          </a:prstGeom>
          <a:noFill/>
          <a:ln>
            <a:solidFill>
              <a:srgbClr val="4304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2000" dirty="0" smtClean="0">
                <a:solidFill>
                  <a:schemeClr val="tx1"/>
                </a:solidFill>
              </a:rPr>
              <a:t>Am Wochenende soll es richtig heiß werden. Daher will Familie Fransen am Samstag ins Freibad </a:t>
            </a:r>
            <a:r>
              <a:rPr lang="de-DE" sz="2000" dirty="0" err="1" smtClean="0">
                <a:solidFill>
                  <a:schemeClr val="tx1"/>
                </a:solidFill>
              </a:rPr>
              <a:t>Ruwertal</a:t>
            </a:r>
            <a:r>
              <a:rPr lang="de-DE" sz="2000" dirty="0" smtClean="0">
                <a:solidFill>
                  <a:schemeClr val="tx1"/>
                </a:solidFill>
              </a:rPr>
              <a:t>. Mutter Margret, Vater Heinrich und ihre Kinder Lina (4 Jahre) und Peter (8 Jahre) freuen sich schon sehr.    </a:t>
            </a:r>
          </a:p>
        </p:txBody>
      </p:sp>
      <p:sp>
        <p:nvSpPr>
          <p:cNvPr id="5" name="Ellipse 4"/>
          <p:cNvSpPr/>
          <p:nvPr/>
        </p:nvSpPr>
        <p:spPr>
          <a:xfrm>
            <a:off x="261686" y="1124744"/>
            <a:ext cx="1512168" cy="648072"/>
          </a:xfrm>
          <a:prstGeom prst="ellipse">
            <a:avLst/>
          </a:prstGeom>
          <a:solidFill>
            <a:srgbClr val="FFD742"/>
          </a:solidFill>
          <a:ln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Situation</a:t>
            </a:r>
          </a:p>
        </p:txBody>
      </p:sp>
      <p:sp>
        <p:nvSpPr>
          <p:cNvPr id="9" name="Abgerundetes Rechteck 8"/>
          <p:cNvSpPr/>
          <p:nvPr/>
        </p:nvSpPr>
        <p:spPr>
          <a:xfrm>
            <a:off x="905061" y="3429000"/>
            <a:ext cx="7910181" cy="64807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de-DE" sz="2000" dirty="0" smtClean="0">
                <a:solidFill>
                  <a:schemeClr val="tx1"/>
                </a:solidFill>
              </a:rPr>
              <a:t>Wie viel Eintritt zahlt die Familie, wenn sie den Familientarif wählen?  </a:t>
            </a:r>
            <a:endParaRPr lang="de-DE" sz="2000" dirty="0">
              <a:solidFill>
                <a:schemeClr val="tx1"/>
              </a:solidFill>
            </a:endParaRPr>
          </a:p>
        </p:txBody>
      </p:sp>
      <p:sp>
        <p:nvSpPr>
          <p:cNvPr id="11" name="Abgerundetes Rechteck 10"/>
          <p:cNvSpPr/>
          <p:nvPr/>
        </p:nvSpPr>
        <p:spPr>
          <a:xfrm>
            <a:off x="905061" y="4293096"/>
            <a:ext cx="7910181" cy="936104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de-DE" sz="2000" dirty="0" smtClean="0">
                <a:solidFill>
                  <a:schemeClr val="tx1"/>
                </a:solidFill>
              </a:rPr>
              <a:t>Wie viel Eintritt würden sie zusammen zahlen, wenn sie den Familientarif nicht wählen? Um wie viel Euro ist das teurer?</a:t>
            </a:r>
            <a:endParaRPr lang="de-DE" sz="2000" dirty="0">
              <a:solidFill>
                <a:schemeClr val="tx1"/>
              </a:solidFill>
            </a:endParaRPr>
          </a:p>
        </p:txBody>
      </p:sp>
      <p:sp>
        <p:nvSpPr>
          <p:cNvPr id="6" name="Ellipse 5"/>
          <p:cNvSpPr/>
          <p:nvPr/>
        </p:nvSpPr>
        <p:spPr>
          <a:xfrm>
            <a:off x="323528" y="3356992"/>
            <a:ext cx="432048" cy="432048"/>
          </a:xfrm>
          <a:prstGeom prst="ellipse">
            <a:avLst/>
          </a:prstGeom>
          <a:noFill/>
          <a:ln>
            <a:solidFill>
              <a:srgbClr val="4304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de-DE" sz="2000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15" name="Ellipse 14"/>
          <p:cNvSpPr/>
          <p:nvPr/>
        </p:nvSpPr>
        <p:spPr>
          <a:xfrm>
            <a:off x="323528" y="4365104"/>
            <a:ext cx="432048" cy="432048"/>
          </a:xfrm>
          <a:prstGeom prst="ellipse">
            <a:avLst/>
          </a:prstGeom>
          <a:noFill/>
          <a:ln>
            <a:solidFill>
              <a:srgbClr val="4304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de-DE" sz="2000" dirty="0">
                <a:solidFill>
                  <a:schemeClr val="tx1"/>
                </a:solidFill>
              </a:rPr>
              <a:t>2</a:t>
            </a:r>
          </a:p>
        </p:txBody>
      </p:sp>
      <p:pic>
        <p:nvPicPr>
          <p:cNvPr id="20" name="Picture 4" descr="G:\43\43APAG\01 Projekt Knotenpunkte 2018-2021\09 Öffentlichkeitsarbeit\Layout_Materialien Textgestaltung\NEUMANN-DESIGN-Knotenpunkte-Detail-Porta-im-Kreis-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37125" y="303637"/>
            <a:ext cx="778117" cy="7781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Abgerundetes Rechteck 15"/>
          <p:cNvSpPr/>
          <p:nvPr/>
        </p:nvSpPr>
        <p:spPr>
          <a:xfrm>
            <a:off x="905062" y="5805264"/>
            <a:ext cx="7910180" cy="504056"/>
          </a:xfrm>
          <a:prstGeom prst="roundRect">
            <a:avLst/>
          </a:prstGeom>
          <a:solidFill>
            <a:srgbClr val="FFD742"/>
          </a:solidFill>
          <a:ln>
            <a:solidFill>
              <a:srgbClr val="4304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de-DE" sz="2000" dirty="0" smtClean="0">
                <a:solidFill>
                  <a:schemeClr val="tx1"/>
                </a:solidFill>
              </a:rPr>
              <a:t>Schaue Dir die die Infokarte an.</a:t>
            </a:r>
            <a:endParaRPr lang="de-DE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46471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bgerundetes Rechteck 3"/>
          <p:cNvSpPr/>
          <p:nvPr/>
        </p:nvSpPr>
        <p:spPr>
          <a:xfrm>
            <a:off x="1043608" y="332656"/>
            <a:ext cx="6480720" cy="576064"/>
          </a:xfrm>
          <a:prstGeom prst="roundRect">
            <a:avLst/>
          </a:prstGeom>
          <a:solidFill>
            <a:srgbClr val="FFD742"/>
          </a:solidFill>
          <a:ln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800" b="1" dirty="0" smtClean="0">
                <a:solidFill>
                  <a:schemeClr val="tx1"/>
                </a:solidFill>
              </a:rPr>
              <a:t>Schwimmen IV – Das Bad</a:t>
            </a:r>
            <a:endParaRPr lang="de-DE" sz="2800" b="1" dirty="0">
              <a:solidFill>
                <a:schemeClr val="tx1"/>
              </a:solidFill>
            </a:endParaRPr>
          </a:p>
        </p:txBody>
      </p:sp>
      <p:sp>
        <p:nvSpPr>
          <p:cNvPr id="7" name="Abgerundetes Rechteck 6"/>
          <p:cNvSpPr/>
          <p:nvPr/>
        </p:nvSpPr>
        <p:spPr>
          <a:xfrm>
            <a:off x="1043608" y="1556792"/>
            <a:ext cx="7771635" cy="1584176"/>
          </a:xfrm>
          <a:prstGeom prst="roundRect">
            <a:avLst/>
          </a:prstGeom>
          <a:noFill/>
          <a:ln>
            <a:solidFill>
              <a:srgbClr val="4304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de-DE" sz="2000" dirty="0" smtClean="0">
                <a:solidFill>
                  <a:schemeClr val="tx1"/>
                </a:solidFill>
              </a:rPr>
              <a:t>Ben ist Vater von zwei Kindern: Sarah (5 Jahre) und Linus (7 Jahre). </a:t>
            </a:r>
            <a:endParaRPr lang="de-DE" sz="2000" dirty="0" smtClean="0">
              <a:solidFill>
                <a:schemeClr val="tx1"/>
              </a:solidFill>
            </a:endParaRPr>
          </a:p>
          <a:p>
            <a:pPr algn="just"/>
            <a:r>
              <a:rPr lang="de-DE" sz="2000" dirty="0" smtClean="0">
                <a:solidFill>
                  <a:schemeClr val="tx1"/>
                </a:solidFill>
              </a:rPr>
              <a:t>Er </a:t>
            </a:r>
            <a:r>
              <a:rPr lang="de-DE" sz="2000" dirty="0" smtClean="0">
                <a:solidFill>
                  <a:schemeClr val="tx1"/>
                </a:solidFill>
              </a:rPr>
              <a:t>hat nie Schwimmen gelernt und möchte daher, dass seine Kinder es auf jeden Fall lernen und im Wasser sicher sind. Außerdem überlegt er selbst einen Schwimmkurs zu besuchen.  </a:t>
            </a:r>
          </a:p>
        </p:txBody>
      </p:sp>
      <p:sp>
        <p:nvSpPr>
          <p:cNvPr id="5" name="Ellipse 4"/>
          <p:cNvSpPr/>
          <p:nvPr/>
        </p:nvSpPr>
        <p:spPr>
          <a:xfrm>
            <a:off x="287524" y="1088740"/>
            <a:ext cx="1512168" cy="559951"/>
          </a:xfrm>
          <a:prstGeom prst="ellipse">
            <a:avLst/>
          </a:prstGeom>
          <a:solidFill>
            <a:srgbClr val="FFD742"/>
          </a:solidFill>
          <a:ln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Situation</a:t>
            </a:r>
          </a:p>
        </p:txBody>
      </p:sp>
      <p:sp>
        <p:nvSpPr>
          <p:cNvPr id="9" name="Abgerundetes Rechteck 8"/>
          <p:cNvSpPr/>
          <p:nvPr/>
        </p:nvSpPr>
        <p:spPr>
          <a:xfrm>
            <a:off x="905061" y="3501008"/>
            <a:ext cx="7910181" cy="792088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de-DE" sz="2000" dirty="0" smtClean="0">
                <a:solidFill>
                  <a:schemeClr val="tx1"/>
                </a:solidFill>
              </a:rPr>
              <a:t>Welche Schwimmkurse können die Kinder besuchen? </a:t>
            </a:r>
          </a:p>
          <a:p>
            <a:pPr algn="just"/>
            <a:r>
              <a:rPr lang="de-DE" sz="2000" dirty="0" smtClean="0">
                <a:solidFill>
                  <a:schemeClr val="tx1"/>
                </a:solidFill>
              </a:rPr>
              <a:t>Welchen würdest Du Ben für seine Kinder empfehlen?</a:t>
            </a:r>
            <a:endParaRPr lang="de-DE" sz="2000" dirty="0">
              <a:solidFill>
                <a:schemeClr val="tx1"/>
              </a:solidFill>
            </a:endParaRPr>
          </a:p>
        </p:txBody>
      </p:sp>
      <p:sp>
        <p:nvSpPr>
          <p:cNvPr id="11" name="Abgerundetes Rechteck 10"/>
          <p:cNvSpPr/>
          <p:nvPr/>
        </p:nvSpPr>
        <p:spPr>
          <a:xfrm>
            <a:off x="905061" y="4509119"/>
            <a:ext cx="7910181" cy="79200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de-DE" sz="2000" dirty="0" smtClean="0">
                <a:solidFill>
                  <a:schemeClr val="tx1"/>
                </a:solidFill>
              </a:rPr>
              <a:t>Rechne aus, wie viel Ben für seinen Schwimmkurs und die seiner Kinder insgesamt bezahlen muss. </a:t>
            </a:r>
            <a:endParaRPr lang="de-DE" sz="2000" dirty="0">
              <a:solidFill>
                <a:schemeClr val="tx1"/>
              </a:solidFill>
            </a:endParaRPr>
          </a:p>
        </p:txBody>
      </p:sp>
      <p:sp>
        <p:nvSpPr>
          <p:cNvPr id="6" name="Ellipse 5"/>
          <p:cNvSpPr/>
          <p:nvPr/>
        </p:nvSpPr>
        <p:spPr>
          <a:xfrm>
            <a:off x="323528" y="3356992"/>
            <a:ext cx="432048" cy="432048"/>
          </a:xfrm>
          <a:prstGeom prst="ellipse">
            <a:avLst/>
          </a:prstGeom>
          <a:noFill/>
          <a:ln>
            <a:solidFill>
              <a:srgbClr val="4304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de-DE" sz="2000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15" name="Ellipse 14"/>
          <p:cNvSpPr/>
          <p:nvPr/>
        </p:nvSpPr>
        <p:spPr>
          <a:xfrm>
            <a:off x="323528" y="4293096"/>
            <a:ext cx="432048" cy="432048"/>
          </a:xfrm>
          <a:prstGeom prst="ellipse">
            <a:avLst/>
          </a:prstGeom>
          <a:noFill/>
          <a:ln>
            <a:solidFill>
              <a:srgbClr val="4304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de-DE" sz="2000" dirty="0">
                <a:solidFill>
                  <a:schemeClr val="tx1"/>
                </a:solidFill>
              </a:rPr>
              <a:t>2</a:t>
            </a:r>
          </a:p>
        </p:txBody>
      </p:sp>
      <p:pic>
        <p:nvPicPr>
          <p:cNvPr id="20" name="Picture 4" descr="G:\43\43APAG\01 Projekt Knotenpunkte 2018-2021\09 Öffentlichkeitsarbeit\Layout_Materialien Textgestaltung\NEUMANN-DESIGN-Knotenpunkte-Detail-Porta-im-Kreis-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37125" y="303637"/>
            <a:ext cx="778117" cy="7781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Abgerundetes Rechteck 15"/>
          <p:cNvSpPr/>
          <p:nvPr/>
        </p:nvSpPr>
        <p:spPr>
          <a:xfrm>
            <a:off x="539552" y="5805264"/>
            <a:ext cx="8275690" cy="720080"/>
          </a:xfrm>
          <a:prstGeom prst="roundRect">
            <a:avLst/>
          </a:prstGeom>
          <a:solidFill>
            <a:srgbClr val="FFD742"/>
          </a:solidFill>
          <a:ln>
            <a:solidFill>
              <a:srgbClr val="4304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de-DE" sz="2000" dirty="0">
                <a:solidFill>
                  <a:schemeClr val="tx1"/>
                </a:solidFill>
              </a:rPr>
              <a:t>Schaue Dir </a:t>
            </a:r>
            <a:r>
              <a:rPr lang="de-DE" sz="2000" dirty="0" smtClean="0">
                <a:solidFill>
                  <a:schemeClr val="tx1"/>
                </a:solidFill>
              </a:rPr>
              <a:t>die Infokarten an. Besprecht Eure Ergebnisse auch in der Gruppe.</a:t>
            </a:r>
            <a:endParaRPr lang="de-DE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38928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bgerundetes Rechteck 3"/>
          <p:cNvSpPr/>
          <p:nvPr/>
        </p:nvSpPr>
        <p:spPr>
          <a:xfrm>
            <a:off x="1043608" y="332656"/>
            <a:ext cx="6480720" cy="576064"/>
          </a:xfrm>
          <a:prstGeom prst="roundRect">
            <a:avLst/>
          </a:prstGeom>
          <a:solidFill>
            <a:srgbClr val="FFD742"/>
          </a:solidFill>
          <a:ln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800" b="1" dirty="0" smtClean="0">
                <a:solidFill>
                  <a:schemeClr val="tx1"/>
                </a:solidFill>
              </a:rPr>
              <a:t>Schwimmen V – Das Bad</a:t>
            </a:r>
            <a:endParaRPr lang="de-DE" sz="2800" b="1" dirty="0">
              <a:solidFill>
                <a:schemeClr val="tx1"/>
              </a:solidFill>
            </a:endParaRPr>
          </a:p>
        </p:txBody>
      </p:sp>
      <p:sp>
        <p:nvSpPr>
          <p:cNvPr id="7" name="Abgerundetes Rechteck 6"/>
          <p:cNvSpPr/>
          <p:nvPr/>
        </p:nvSpPr>
        <p:spPr>
          <a:xfrm>
            <a:off x="1043608" y="1700808"/>
            <a:ext cx="7771635" cy="1440160"/>
          </a:xfrm>
          <a:prstGeom prst="roundRect">
            <a:avLst/>
          </a:prstGeom>
          <a:noFill/>
          <a:ln>
            <a:solidFill>
              <a:srgbClr val="4304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2000" dirty="0" smtClean="0">
                <a:solidFill>
                  <a:schemeClr val="tx1"/>
                </a:solidFill>
              </a:rPr>
              <a:t>Elena geht regelmäßig im Bad schwimmen. Meistens geht sie montags direkt nach der Arbeit, um 17:00 Uhr. Donnerstags schwimmt sie gerne ein paar Bahnen am morgen, da sie erst mittags an der Arbeit sein muss. Sie überlegt nun einen Wassersport-Kurs mitzumachen. </a:t>
            </a:r>
          </a:p>
        </p:txBody>
      </p:sp>
      <p:sp>
        <p:nvSpPr>
          <p:cNvPr id="5" name="Ellipse 4"/>
          <p:cNvSpPr/>
          <p:nvPr/>
        </p:nvSpPr>
        <p:spPr>
          <a:xfrm>
            <a:off x="251520" y="1190716"/>
            <a:ext cx="1512168" cy="582100"/>
          </a:xfrm>
          <a:prstGeom prst="ellipse">
            <a:avLst/>
          </a:prstGeom>
          <a:solidFill>
            <a:srgbClr val="FFD742"/>
          </a:solidFill>
          <a:ln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Situation</a:t>
            </a:r>
          </a:p>
        </p:txBody>
      </p:sp>
      <p:sp>
        <p:nvSpPr>
          <p:cNvPr id="9" name="Abgerundetes Rechteck 8"/>
          <p:cNvSpPr/>
          <p:nvPr/>
        </p:nvSpPr>
        <p:spPr>
          <a:xfrm>
            <a:off x="905061" y="3501008"/>
            <a:ext cx="7910181" cy="792088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de-DE" sz="2000" dirty="0" smtClean="0">
                <a:solidFill>
                  <a:schemeClr val="tx1"/>
                </a:solidFill>
              </a:rPr>
              <a:t>Welche Kurse könnte Elena ausprobieren? </a:t>
            </a:r>
          </a:p>
          <a:p>
            <a:pPr algn="just"/>
            <a:r>
              <a:rPr lang="de-DE" sz="2000" dirty="0" smtClean="0">
                <a:solidFill>
                  <a:schemeClr val="tx1"/>
                </a:solidFill>
              </a:rPr>
              <a:t>Was würde sie zeitlich gut einbinden können?</a:t>
            </a:r>
            <a:endParaRPr lang="de-DE" sz="2000" dirty="0">
              <a:solidFill>
                <a:schemeClr val="tx1"/>
              </a:solidFill>
            </a:endParaRPr>
          </a:p>
        </p:txBody>
      </p:sp>
      <p:sp>
        <p:nvSpPr>
          <p:cNvPr id="11" name="Abgerundetes Rechteck 10"/>
          <p:cNvSpPr/>
          <p:nvPr/>
        </p:nvSpPr>
        <p:spPr>
          <a:xfrm>
            <a:off x="905061" y="4509120"/>
            <a:ext cx="7910181" cy="1152128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2000" dirty="0" smtClean="0">
                <a:solidFill>
                  <a:schemeClr val="tx1"/>
                </a:solidFill>
              </a:rPr>
              <a:t>Elena möchte ihr 6-jähriges Patenkind auch mal mit ins Schwimmbad </a:t>
            </a:r>
            <a:r>
              <a:rPr lang="de-DE" sz="2000" dirty="0" smtClean="0">
                <a:solidFill>
                  <a:schemeClr val="tx1"/>
                </a:solidFill>
              </a:rPr>
              <a:t>mitnehmen</a:t>
            </a:r>
            <a:r>
              <a:rPr lang="de-DE" sz="2000" dirty="0" smtClean="0">
                <a:solidFill>
                  <a:schemeClr val="tx1"/>
                </a:solidFill>
              </a:rPr>
              <a:t>. </a:t>
            </a:r>
            <a:endParaRPr lang="de-DE" sz="2000" dirty="0" smtClean="0">
              <a:solidFill>
                <a:schemeClr val="tx1"/>
              </a:solidFill>
            </a:endParaRPr>
          </a:p>
          <a:p>
            <a:r>
              <a:rPr lang="de-DE" sz="2000" dirty="0" smtClean="0">
                <a:solidFill>
                  <a:schemeClr val="tx1"/>
                </a:solidFill>
              </a:rPr>
              <a:t>Gibt </a:t>
            </a:r>
            <a:r>
              <a:rPr lang="de-DE" sz="2000" dirty="0" smtClean="0">
                <a:solidFill>
                  <a:schemeClr val="tx1"/>
                </a:solidFill>
              </a:rPr>
              <a:t>es Kurse, die Elena mit ihrem Patenkind mitmachen könnte? </a:t>
            </a:r>
            <a:endParaRPr lang="de-DE" sz="2000" dirty="0">
              <a:solidFill>
                <a:schemeClr val="tx1"/>
              </a:solidFill>
            </a:endParaRPr>
          </a:p>
        </p:txBody>
      </p:sp>
      <p:sp>
        <p:nvSpPr>
          <p:cNvPr id="6" name="Ellipse 5"/>
          <p:cNvSpPr/>
          <p:nvPr/>
        </p:nvSpPr>
        <p:spPr>
          <a:xfrm>
            <a:off x="323528" y="3356992"/>
            <a:ext cx="432048" cy="432048"/>
          </a:xfrm>
          <a:prstGeom prst="ellipse">
            <a:avLst/>
          </a:prstGeom>
          <a:noFill/>
          <a:ln>
            <a:solidFill>
              <a:srgbClr val="4304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de-DE" sz="2000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15" name="Ellipse 14"/>
          <p:cNvSpPr/>
          <p:nvPr/>
        </p:nvSpPr>
        <p:spPr>
          <a:xfrm>
            <a:off x="323528" y="4365104"/>
            <a:ext cx="432048" cy="432048"/>
          </a:xfrm>
          <a:prstGeom prst="ellipse">
            <a:avLst/>
          </a:prstGeom>
          <a:noFill/>
          <a:ln>
            <a:solidFill>
              <a:srgbClr val="4304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de-DE" sz="2000" dirty="0">
                <a:solidFill>
                  <a:schemeClr val="tx1"/>
                </a:solidFill>
              </a:rPr>
              <a:t>2</a:t>
            </a:r>
          </a:p>
        </p:txBody>
      </p:sp>
      <p:pic>
        <p:nvPicPr>
          <p:cNvPr id="20" name="Picture 4" descr="G:\43\43APAG\01 Projekt Knotenpunkte 2018-2021\09 Öffentlichkeitsarbeit\Layout_Materialien Textgestaltung\NEUMANN-DESIGN-Knotenpunkte-Detail-Porta-im-Kreis-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37125" y="303637"/>
            <a:ext cx="778117" cy="7781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Abgerundetes Rechteck 15"/>
          <p:cNvSpPr/>
          <p:nvPr/>
        </p:nvSpPr>
        <p:spPr>
          <a:xfrm>
            <a:off x="539552" y="5877272"/>
            <a:ext cx="8275690" cy="720080"/>
          </a:xfrm>
          <a:prstGeom prst="roundRect">
            <a:avLst/>
          </a:prstGeom>
          <a:solidFill>
            <a:srgbClr val="FFD742"/>
          </a:solidFill>
          <a:ln>
            <a:solidFill>
              <a:srgbClr val="4304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2000" dirty="0">
                <a:solidFill>
                  <a:schemeClr val="tx1"/>
                </a:solidFill>
              </a:rPr>
              <a:t>Schaue Dir die die </a:t>
            </a:r>
            <a:r>
              <a:rPr lang="de-DE" sz="2000" dirty="0" smtClean="0">
                <a:solidFill>
                  <a:schemeClr val="tx1"/>
                </a:solidFill>
              </a:rPr>
              <a:t>Infokarten an. </a:t>
            </a:r>
            <a:endParaRPr lang="de-DE" sz="2000" dirty="0" smtClean="0">
              <a:solidFill>
                <a:schemeClr val="tx1"/>
              </a:solidFill>
            </a:endParaRPr>
          </a:p>
          <a:p>
            <a:r>
              <a:rPr lang="de-DE" sz="2000" dirty="0" smtClean="0">
                <a:solidFill>
                  <a:schemeClr val="tx1"/>
                </a:solidFill>
              </a:rPr>
              <a:t>Besprecht </a:t>
            </a:r>
            <a:r>
              <a:rPr lang="de-DE" sz="2000" dirty="0" smtClean="0">
                <a:solidFill>
                  <a:schemeClr val="tx1"/>
                </a:solidFill>
              </a:rPr>
              <a:t>Eure Ergebnisse auch in der Gruppe.</a:t>
            </a:r>
            <a:endParaRPr lang="de-DE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320921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471</Words>
  <Application>Microsoft Office PowerPoint</Application>
  <PresentationFormat>Bildschirmpräsentation (4:3)</PresentationFormat>
  <Paragraphs>48</Paragraphs>
  <Slides>5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5</vt:i4>
      </vt:variant>
    </vt:vector>
  </HeadingPairs>
  <TitlesOfParts>
    <vt:vector size="8" baseType="lpstr">
      <vt:lpstr>Arial</vt:lpstr>
      <vt:lpstr>Calibri</vt:lpstr>
      <vt:lpstr>Larissa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>Stadtverwaltung Trier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Cremer, Annelie</dc:creator>
  <cp:lastModifiedBy>Cremer-Freis, Annelie</cp:lastModifiedBy>
  <cp:revision>197</cp:revision>
  <cp:lastPrinted>2020-12-11T11:39:10Z</cp:lastPrinted>
  <dcterms:created xsi:type="dcterms:W3CDTF">2019-05-27T09:35:23Z</dcterms:created>
  <dcterms:modified xsi:type="dcterms:W3CDTF">2021-04-30T09:49:14Z</dcterms:modified>
</cp:coreProperties>
</file>