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7"/>
  </p:handoutMasterIdLst>
  <p:sldIdLst>
    <p:sldId id="257" r:id="rId2"/>
    <p:sldId id="262" r:id="rId3"/>
    <p:sldId id="256" r:id="rId4"/>
    <p:sldId id="258" r:id="rId5"/>
    <p:sldId id="261" r:id="rId6"/>
  </p:sldIdLst>
  <p:sldSz cx="9144000" cy="6858000" type="screen4x3"/>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365C"/>
    <a:srgbClr val="FFDF68"/>
    <a:srgbClr val="FFE3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9202" cy="512304"/>
          </a:xfrm>
          <a:prstGeom prst="rect">
            <a:avLst/>
          </a:prstGeom>
        </p:spPr>
        <p:txBody>
          <a:bodyPr vert="horz" lIns="94787" tIns="47393" rIns="94787" bIns="47393" rtlCol="0"/>
          <a:lstStyle>
            <a:lvl1pPr algn="l">
              <a:defRPr sz="1200"/>
            </a:lvl1pPr>
          </a:lstStyle>
          <a:p>
            <a:endParaRPr lang="de-DE"/>
          </a:p>
        </p:txBody>
      </p:sp>
      <p:sp>
        <p:nvSpPr>
          <p:cNvPr id="3" name="Datumsplatzhalter 2"/>
          <p:cNvSpPr>
            <a:spLocks noGrp="1"/>
          </p:cNvSpPr>
          <p:nvPr>
            <p:ph type="dt" sz="quarter" idx="1"/>
          </p:nvPr>
        </p:nvSpPr>
        <p:spPr>
          <a:xfrm>
            <a:off x="4023203" y="0"/>
            <a:ext cx="3079202" cy="512304"/>
          </a:xfrm>
          <a:prstGeom prst="rect">
            <a:avLst/>
          </a:prstGeom>
        </p:spPr>
        <p:txBody>
          <a:bodyPr vert="horz" lIns="94787" tIns="47393" rIns="94787" bIns="47393" rtlCol="0"/>
          <a:lstStyle>
            <a:lvl1pPr algn="r">
              <a:defRPr sz="1200"/>
            </a:lvl1pPr>
          </a:lstStyle>
          <a:p>
            <a:fld id="{C84F55B2-7252-46DD-97CE-503E6E6F7CA3}" type="datetimeFigureOut">
              <a:rPr lang="de-DE" smtClean="0"/>
              <a:t>27.04.2021</a:t>
            </a:fld>
            <a:endParaRPr lang="de-DE"/>
          </a:p>
        </p:txBody>
      </p:sp>
      <p:sp>
        <p:nvSpPr>
          <p:cNvPr id="4" name="Fußzeilenplatzhalter 3"/>
          <p:cNvSpPr>
            <a:spLocks noGrp="1"/>
          </p:cNvSpPr>
          <p:nvPr>
            <p:ph type="ftr" sz="quarter" idx="2"/>
          </p:nvPr>
        </p:nvSpPr>
        <p:spPr>
          <a:xfrm>
            <a:off x="0" y="9720674"/>
            <a:ext cx="3079202" cy="512303"/>
          </a:xfrm>
          <a:prstGeom prst="rect">
            <a:avLst/>
          </a:prstGeom>
        </p:spPr>
        <p:txBody>
          <a:bodyPr vert="horz" lIns="94787" tIns="47393" rIns="94787" bIns="47393" rtlCol="0" anchor="b"/>
          <a:lstStyle>
            <a:lvl1pPr algn="l">
              <a:defRPr sz="1200"/>
            </a:lvl1pPr>
          </a:lstStyle>
          <a:p>
            <a:endParaRPr lang="de-DE"/>
          </a:p>
        </p:txBody>
      </p:sp>
      <p:sp>
        <p:nvSpPr>
          <p:cNvPr id="5" name="Foliennummernplatzhalter 4"/>
          <p:cNvSpPr>
            <a:spLocks noGrp="1"/>
          </p:cNvSpPr>
          <p:nvPr>
            <p:ph type="sldNum" sz="quarter" idx="3"/>
          </p:nvPr>
        </p:nvSpPr>
        <p:spPr>
          <a:xfrm>
            <a:off x="4023203" y="9720674"/>
            <a:ext cx="3079202" cy="512303"/>
          </a:xfrm>
          <a:prstGeom prst="rect">
            <a:avLst/>
          </a:prstGeom>
        </p:spPr>
        <p:txBody>
          <a:bodyPr vert="horz" lIns="94787" tIns="47393" rIns="94787" bIns="47393" rtlCol="0" anchor="b"/>
          <a:lstStyle>
            <a:lvl1pPr algn="r">
              <a:defRPr sz="1200"/>
            </a:lvl1pPr>
          </a:lstStyle>
          <a:p>
            <a:fld id="{2547D39B-CEC7-42C1-831D-BF234579779F}" type="slidenum">
              <a:rPr lang="de-DE" smtClean="0"/>
              <a:t>‹Nr.›</a:t>
            </a:fld>
            <a:endParaRPr lang="de-DE"/>
          </a:p>
        </p:txBody>
      </p:sp>
    </p:spTree>
    <p:extLst>
      <p:ext uri="{BB962C8B-B14F-4D97-AF65-F5344CB8AC3E}">
        <p14:creationId xmlns:p14="http://schemas.microsoft.com/office/powerpoint/2010/main" val="29246269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27.04.2021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740285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27.04.2021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67934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27.04.2021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06816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27.04.2021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52265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27.04.2021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1172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63FA4D15-74A1-417D-8A68-C924691531B4}" type="datetimeFigureOut">
              <a:rPr lang="de-DE" smtClean="0"/>
              <a:t>27.04.2021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85335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FA4D15-74A1-417D-8A68-C924691531B4}" type="datetimeFigureOut">
              <a:rPr lang="de-DE" smtClean="0"/>
              <a:t>27.04.2021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403630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3FA4D15-74A1-417D-8A68-C924691531B4}" type="datetimeFigureOut">
              <a:rPr lang="de-DE" smtClean="0"/>
              <a:t>27.04.2021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47890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3FA4D15-74A1-417D-8A68-C924691531B4}" type="datetimeFigureOut">
              <a:rPr lang="de-DE" smtClean="0"/>
              <a:t>27.04.2021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09184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27.04.2021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325146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27.04.2021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44617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A4D15-74A1-417D-8A68-C924691531B4}" type="datetimeFigureOut">
              <a:rPr lang="de-DE" smtClean="0"/>
              <a:t>27.04.2021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B4DF2-A116-4DFC-BBD7-921A257EA8C6}" type="slidenum">
              <a:rPr lang="de-DE" smtClean="0"/>
              <a:t>‹Nr.›</a:t>
            </a:fld>
            <a:endParaRPr lang="de-DE"/>
          </a:p>
        </p:txBody>
      </p:sp>
    </p:spTree>
    <p:extLst>
      <p:ext uri="{BB962C8B-B14F-4D97-AF65-F5344CB8AC3E}">
        <p14:creationId xmlns:p14="http://schemas.microsoft.com/office/powerpoint/2010/main" val="2864851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899592" y="315923"/>
            <a:ext cx="6397059"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rgbClr val="430433"/>
                </a:solidFill>
              </a:rPr>
              <a:t>Ganz </a:t>
            </a:r>
            <a:r>
              <a:rPr lang="de-DE" sz="2800" b="1" dirty="0">
                <a:solidFill>
                  <a:srgbClr val="430433"/>
                </a:solidFill>
              </a:rPr>
              <a:t>persönlich</a:t>
            </a:r>
          </a:p>
        </p:txBody>
      </p:sp>
      <p:sp>
        <p:nvSpPr>
          <p:cNvPr id="7" name="Abgerundetes Rechteck 6"/>
          <p:cNvSpPr/>
          <p:nvPr/>
        </p:nvSpPr>
        <p:spPr>
          <a:xfrm>
            <a:off x="1483549" y="1481687"/>
            <a:ext cx="3452710" cy="1093012"/>
          </a:xfrm>
          <a:prstGeom prst="roundRect">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tx1"/>
                </a:solidFill>
              </a:rPr>
              <a:t>Wie würdest Du Dein Verhältnis </a:t>
            </a:r>
            <a:r>
              <a:rPr lang="de-DE" dirty="0" smtClean="0">
                <a:solidFill>
                  <a:schemeClr val="tx1"/>
                </a:solidFill>
              </a:rPr>
              <a:t>zu Deiner Stadt, </a:t>
            </a:r>
            <a:r>
              <a:rPr lang="de-DE" dirty="0" smtClean="0">
                <a:solidFill>
                  <a:schemeClr val="tx1"/>
                </a:solidFill>
              </a:rPr>
              <a:t>in der Du lebst, </a:t>
            </a:r>
            <a:r>
              <a:rPr lang="de-DE" dirty="0" smtClean="0">
                <a:solidFill>
                  <a:schemeClr val="tx1"/>
                </a:solidFill>
              </a:rPr>
              <a:t>beschreiben</a:t>
            </a:r>
            <a:r>
              <a:rPr lang="de-DE" dirty="0" smtClean="0">
                <a:solidFill>
                  <a:schemeClr val="tx1"/>
                </a:solidFill>
              </a:rPr>
              <a:t>?</a:t>
            </a:r>
          </a:p>
        </p:txBody>
      </p:sp>
      <p:sp>
        <p:nvSpPr>
          <p:cNvPr id="5" name="Ellipse 4"/>
          <p:cNvSpPr/>
          <p:nvPr/>
        </p:nvSpPr>
        <p:spPr>
          <a:xfrm>
            <a:off x="469012" y="1117440"/>
            <a:ext cx="1080120" cy="614609"/>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000" b="1" dirty="0">
                <a:solidFill>
                  <a:srgbClr val="430433"/>
                </a:solidFill>
              </a:rPr>
              <a:t>Frage</a:t>
            </a:r>
          </a:p>
        </p:txBody>
      </p:sp>
      <p:grpSp>
        <p:nvGrpSpPr>
          <p:cNvPr id="2" name="Gruppieren 1"/>
          <p:cNvGrpSpPr/>
          <p:nvPr/>
        </p:nvGrpSpPr>
        <p:grpSpPr>
          <a:xfrm>
            <a:off x="467544" y="3284984"/>
            <a:ext cx="7632848" cy="1656184"/>
            <a:chOff x="683568" y="3477424"/>
            <a:chExt cx="7632848" cy="1656184"/>
          </a:xfrm>
        </p:grpSpPr>
        <p:sp>
          <p:nvSpPr>
            <p:cNvPr id="9" name="Abgerundetes Rechteck 8"/>
            <p:cNvSpPr/>
            <p:nvPr/>
          </p:nvSpPr>
          <p:spPr>
            <a:xfrm>
              <a:off x="1301574" y="3693448"/>
              <a:ext cx="7014842" cy="792088"/>
            </a:xfrm>
            <a:prstGeom prst="roundRect">
              <a:avLst/>
            </a:prstGeom>
            <a:solidFill>
              <a:schemeClr val="bg1">
                <a:lumMod val="95000"/>
              </a:schemeClr>
            </a:solid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dirty="0">
                  <a:solidFill>
                    <a:schemeClr val="tx1"/>
                  </a:solidFill>
                </a:rPr>
                <a:t>Welche Orte und/oder Plätze findest Du persönlich besonders </a:t>
              </a:r>
              <a:r>
                <a:rPr lang="de-DE" dirty="0" smtClean="0">
                  <a:solidFill>
                    <a:schemeClr val="tx1"/>
                  </a:solidFill>
                </a:rPr>
                <a:t>schön? </a:t>
              </a:r>
              <a:endParaRPr lang="de-DE" dirty="0">
                <a:solidFill>
                  <a:schemeClr val="tx1"/>
                </a:solidFill>
              </a:endParaRPr>
            </a:p>
            <a:p>
              <a:pPr algn="just"/>
              <a:r>
                <a:rPr lang="de-DE" dirty="0">
                  <a:solidFill>
                    <a:schemeClr val="tx1"/>
                  </a:solidFill>
                </a:rPr>
                <a:t>Hast Du einen Lieblingsort? An welchen Orten hältst Du Dich gerne auf?</a:t>
              </a:r>
            </a:p>
          </p:txBody>
        </p:sp>
        <p:sp>
          <p:nvSpPr>
            <p:cNvPr id="11" name="Abgerundetes Rechteck 10"/>
            <p:cNvSpPr/>
            <p:nvPr/>
          </p:nvSpPr>
          <p:spPr>
            <a:xfrm>
              <a:off x="1301573" y="4629552"/>
              <a:ext cx="7014843" cy="504056"/>
            </a:xfrm>
            <a:prstGeom prst="roundRect">
              <a:avLst/>
            </a:prstGeom>
            <a:solidFill>
              <a:schemeClr val="bg1">
                <a:lumMod val="95000"/>
              </a:schemeClr>
            </a:solid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dirty="0">
                  <a:solidFill>
                    <a:schemeClr val="tx1"/>
                  </a:solidFill>
                </a:rPr>
                <a:t>Welche Orte/Plätze meidest Du eher und warum</a:t>
              </a:r>
              <a:r>
                <a:rPr lang="de-DE" dirty="0" smtClean="0">
                  <a:solidFill>
                    <a:schemeClr val="tx1"/>
                  </a:solidFill>
                </a:rPr>
                <a:t>?</a:t>
              </a:r>
              <a:endParaRPr lang="de-DE" dirty="0">
                <a:solidFill>
                  <a:schemeClr val="tx1"/>
                </a:solidFill>
              </a:endParaRPr>
            </a:p>
          </p:txBody>
        </p:sp>
        <p:sp>
          <p:nvSpPr>
            <p:cNvPr id="6" name="Ellipse 5"/>
            <p:cNvSpPr/>
            <p:nvPr/>
          </p:nvSpPr>
          <p:spPr>
            <a:xfrm>
              <a:off x="683568" y="3477424"/>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b="1" dirty="0">
                  <a:solidFill>
                    <a:srgbClr val="69365C"/>
                  </a:solidFill>
                </a:rPr>
                <a:t>1</a:t>
              </a:r>
            </a:p>
          </p:txBody>
        </p:sp>
        <p:sp>
          <p:nvSpPr>
            <p:cNvPr id="15" name="Ellipse 14"/>
            <p:cNvSpPr/>
            <p:nvPr/>
          </p:nvSpPr>
          <p:spPr>
            <a:xfrm>
              <a:off x="683568" y="4413528"/>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b="1" dirty="0">
                  <a:solidFill>
                    <a:srgbClr val="69365C"/>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1990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298198" y="5145163"/>
            <a:ext cx="8374494" cy="1405585"/>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spcAft>
                <a:spcPts val="600"/>
              </a:spcAft>
            </a:pPr>
            <a:r>
              <a:rPr lang="de-DE" b="1" dirty="0">
                <a:solidFill>
                  <a:schemeClr val="tx1"/>
                </a:solidFill>
              </a:rPr>
              <a:t>Stellt Euch gegenseitig Euren Lieblingsort vor und beschreibt diesen Ort.                   </a:t>
            </a:r>
            <a:r>
              <a:rPr lang="de-DE" dirty="0">
                <a:solidFill>
                  <a:schemeClr val="tx1"/>
                </a:solidFill>
              </a:rPr>
              <a:t>(Alternativ</a:t>
            </a:r>
            <a:r>
              <a:rPr lang="de-DE" dirty="0">
                <a:solidFill>
                  <a:schemeClr val="tx1"/>
                </a:solidFill>
              </a:rPr>
              <a:t>: Schreibt einen Steckbrief „Einen Ort, den Du gesehen haben musst“)</a:t>
            </a:r>
          </a:p>
          <a:p>
            <a:r>
              <a:rPr lang="de-DE" b="1" dirty="0">
                <a:solidFill>
                  <a:schemeClr val="tx1"/>
                </a:solidFill>
              </a:rPr>
              <a:t>Tauscht Euch über die Orte/Plätze aus, an denen Ihr nicht so gerne verweilt in der Stadt. </a:t>
            </a:r>
            <a:r>
              <a:rPr lang="de-DE" dirty="0">
                <a:solidFill>
                  <a:schemeClr val="tx1"/>
                </a:solidFill>
              </a:rPr>
              <a:t>(Alternativ: Schreibt einen Steckbrief „Achtung vor….“)</a:t>
            </a:r>
            <a:endParaRPr lang="de-DE" dirty="0">
              <a:solidFill>
                <a:schemeClr val="tx1"/>
              </a:solidFill>
            </a:endParaRPr>
          </a:p>
        </p:txBody>
      </p:sp>
      <p:pic>
        <p:nvPicPr>
          <p:cNvPr id="3074" name="Picture 2" descr="Katze, Natur, Relaxen, Entspannung, Ruhe"/>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4700"/>
                    </a14:imgEffect>
                    <a14:imgEffect>
                      <a14:brightnessContrast bright="20000" contrast="-20000"/>
                    </a14:imgEffect>
                  </a14:imgLayer>
                </a14:imgProps>
              </a:ext>
              <a:ext uri="{28A0092B-C50C-407E-A947-70E740481C1C}">
                <a14:useLocalDpi xmlns:a14="http://schemas.microsoft.com/office/drawing/2010/main" val="0"/>
              </a:ext>
            </a:extLst>
          </a:blip>
          <a:srcRect t="3587" r="3763" b="9175"/>
          <a:stretch/>
        </p:blipFill>
        <p:spPr bwMode="auto">
          <a:xfrm rot="216642">
            <a:off x="5003138" y="1182696"/>
            <a:ext cx="3275856" cy="222716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3" name="Abgerundetes Rechteck 12"/>
          <p:cNvSpPr/>
          <p:nvPr/>
        </p:nvSpPr>
        <p:spPr>
          <a:xfrm rot="16200000">
            <a:off x="7506122" y="2295078"/>
            <a:ext cx="1794008" cy="31743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smtClean="0">
                <a:solidFill>
                  <a:schemeClr val="tx1"/>
                </a:solidFill>
              </a:rPr>
              <a:t>Bildquelle: www.pixabay.com</a:t>
            </a:r>
            <a:endParaRPr lang="de-DE" sz="1000" dirty="0">
              <a:solidFill>
                <a:schemeClr val="tx1"/>
              </a:solidFill>
            </a:endParaRPr>
          </a:p>
        </p:txBody>
      </p:sp>
    </p:spTree>
    <p:extLst>
      <p:ext uri="{BB962C8B-B14F-4D97-AF65-F5344CB8AC3E}">
        <p14:creationId xmlns:p14="http://schemas.microsoft.com/office/powerpoint/2010/main" val="2413056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844162" y="401809"/>
            <a:ext cx="6625802"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rgbClr val="430433"/>
                </a:solidFill>
              </a:rPr>
              <a:t>Meine persönlichen Wegstrecken</a:t>
            </a:r>
          </a:p>
        </p:txBody>
      </p:sp>
      <p:sp>
        <p:nvSpPr>
          <p:cNvPr id="7" name="Abgerundetes Rechteck 6"/>
          <p:cNvSpPr/>
          <p:nvPr/>
        </p:nvSpPr>
        <p:spPr>
          <a:xfrm>
            <a:off x="1346328" y="1618647"/>
            <a:ext cx="4933129" cy="713685"/>
          </a:xfrm>
          <a:prstGeom prst="roundRect">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Was denkst Du, </a:t>
            </a:r>
            <a:r>
              <a:rPr lang="de-DE" sz="2000" dirty="0" smtClean="0">
                <a:solidFill>
                  <a:schemeClr val="tx1"/>
                </a:solidFill>
              </a:rPr>
              <a:t>wie viel </a:t>
            </a:r>
            <a:r>
              <a:rPr lang="de-DE" sz="2000" dirty="0">
                <a:solidFill>
                  <a:schemeClr val="tx1"/>
                </a:solidFill>
              </a:rPr>
              <a:t>Kilometer legst Du in Deinem Alltag an einem Tag zurück? </a:t>
            </a:r>
          </a:p>
        </p:txBody>
      </p:sp>
      <p:sp>
        <p:nvSpPr>
          <p:cNvPr id="5" name="Ellipse 4"/>
          <p:cNvSpPr/>
          <p:nvPr/>
        </p:nvSpPr>
        <p:spPr>
          <a:xfrm>
            <a:off x="323526" y="1245212"/>
            <a:ext cx="1204711" cy="59961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000" b="1" dirty="0">
                <a:solidFill>
                  <a:srgbClr val="430433"/>
                </a:solidFill>
              </a:rPr>
              <a:t>Frage</a:t>
            </a:r>
          </a:p>
        </p:txBody>
      </p:sp>
      <p:grpSp>
        <p:nvGrpSpPr>
          <p:cNvPr id="2" name="Gruppieren 1"/>
          <p:cNvGrpSpPr/>
          <p:nvPr/>
        </p:nvGrpSpPr>
        <p:grpSpPr>
          <a:xfrm>
            <a:off x="323528" y="3068960"/>
            <a:ext cx="6984776" cy="1872208"/>
            <a:chOff x="539552" y="3549432"/>
            <a:chExt cx="6984776" cy="1872208"/>
          </a:xfrm>
        </p:grpSpPr>
        <p:sp>
          <p:nvSpPr>
            <p:cNvPr id="9" name="Abgerundetes Rechteck 8"/>
            <p:cNvSpPr/>
            <p:nvPr/>
          </p:nvSpPr>
          <p:spPr>
            <a:xfrm>
              <a:off x="1121086" y="3693448"/>
              <a:ext cx="6403242" cy="720080"/>
            </a:xfrm>
            <a:prstGeom prst="roundRect">
              <a:avLst/>
            </a:prstGeom>
            <a:solidFill>
              <a:schemeClr val="bg1">
                <a:lumMod val="95000"/>
              </a:schemeClr>
            </a:solid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solidFill>
                    <a:schemeClr val="tx1"/>
                  </a:solidFill>
                </a:rPr>
                <a:t>Schaue Dir auf der Stadtkarte die einzelnen Haltepunkte und Wegstrecken an, die Du </a:t>
              </a:r>
              <a:r>
                <a:rPr lang="de-DE" dirty="0" smtClean="0">
                  <a:solidFill>
                    <a:schemeClr val="tx1"/>
                  </a:solidFill>
                </a:rPr>
                <a:t>im Alltag </a:t>
              </a:r>
              <a:r>
                <a:rPr lang="de-DE" dirty="0">
                  <a:solidFill>
                    <a:schemeClr val="tx1"/>
                  </a:solidFill>
                </a:rPr>
                <a:t>hast bzw. zurücklegst.</a:t>
              </a:r>
            </a:p>
          </p:txBody>
        </p:sp>
        <p:sp>
          <p:nvSpPr>
            <p:cNvPr id="11" name="Abgerundetes Rechteck 10"/>
            <p:cNvSpPr/>
            <p:nvPr/>
          </p:nvSpPr>
          <p:spPr>
            <a:xfrm>
              <a:off x="1121086" y="4557544"/>
              <a:ext cx="6403242" cy="864096"/>
            </a:xfrm>
            <a:prstGeom prst="roundRect">
              <a:avLst/>
            </a:prstGeom>
            <a:solidFill>
              <a:schemeClr val="bg1">
                <a:lumMod val="95000"/>
              </a:schemeClr>
            </a:solid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dirty="0">
                  <a:solidFill>
                    <a:schemeClr val="tx1"/>
                  </a:solidFill>
                </a:rPr>
                <a:t>Überschlage grob </a:t>
              </a:r>
              <a:r>
                <a:rPr lang="de-DE" dirty="0" smtClean="0">
                  <a:solidFill>
                    <a:schemeClr val="tx1"/>
                  </a:solidFill>
                </a:rPr>
                <a:t>wie viel </a:t>
              </a:r>
              <a:r>
                <a:rPr lang="de-DE" dirty="0">
                  <a:solidFill>
                    <a:schemeClr val="tx1"/>
                  </a:solidFill>
                </a:rPr>
                <a:t>Kilometer das an einem Tag sind?</a:t>
              </a:r>
            </a:p>
            <a:p>
              <a:pPr algn="just"/>
              <a:r>
                <a:rPr lang="de-DE" dirty="0">
                  <a:solidFill>
                    <a:schemeClr val="tx1"/>
                  </a:solidFill>
                </a:rPr>
                <a:t>Verwende hierzu den Maßstab auf der Stadtkarte. </a:t>
              </a:r>
            </a:p>
          </p:txBody>
        </p:sp>
        <p:sp>
          <p:nvSpPr>
            <p:cNvPr id="6" name="Ellipse 5"/>
            <p:cNvSpPr/>
            <p:nvPr/>
          </p:nvSpPr>
          <p:spPr>
            <a:xfrm>
              <a:off x="539552" y="3549432"/>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b="1" dirty="0">
                  <a:solidFill>
                    <a:srgbClr val="69365C"/>
                  </a:solidFill>
                </a:rPr>
                <a:t>1</a:t>
              </a:r>
            </a:p>
          </p:txBody>
        </p:sp>
        <p:sp>
          <p:nvSpPr>
            <p:cNvPr id="15" name="Ellipse 14"/>
            <p:cNvSpPr/>
            <p:nvPr/>
          </p:nvSpPr>
          <p:spPr>
            <a:xfrm>
              <a:off x="539552" y="4413528"/>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b="1" dirty="0">
                  <a:solidFill>
                    <a:srgbClr val="69365C"/>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23406" y="233928"/>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53793" y="6237312"/>
            <a:ext cx="8045642" cy="476672"/>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r>
              <a:rPr lang="de-DE" sz="2000" b="1" dirty="0">
                <a:solidFill>
                  <a:schemeClr val="tx1"/>
                </a:solidFill>
              </a:rPr>
              <a:t>Stellt Euch gegenseitig Euren „Kilometerstand“ und Eure Erfahrungen vor.</a:t>
            </a:r>
            <a:endParaRPr lang="de-DE" sz="2800" b="1" dirty="0">
              <a:solidFill>
                <a:schemeClr val="tx1"/>
              </a:solidFill>
            </a:endParaRPr>
          </a:p>
        </p:txBody>
      </p:sp>
      <p:sp>
        <p:nvSpPr>
          <p:cNvPr id="13" name="Abgerundetes Rechteck 12"/>
          <p:cNvSpPr/>
          <p:nvPr/>
        </p:nvSpPr>
        <p:spPr>
          <a:xfrm>
            <a:off x="905062" y="5085184"/>
            <a:ext cx="6403242" cy="1008112"/>
          </a:xfrm>
          <a:prstGeom prst="roundRect">
            <a:avLst/>
          </a:prstGeom>
          <a:solidFill>
            <a:schemeClr val="bg1">
              <a:lumMod val="95000"/>
            </a:schemeClr>
          </a:solid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dirty="0">
                <a:solidFill>
                  <a:schemeClr val="tx1"/>
                </a:solidFill>
              </a:rPr>
              <a:t>Mit welchen Verkehrsmitteln bist Du hier unterwegs? </a:t>
            </a:r>
          </a:p>
          <a:p>
            <a:pPr algn="just"/>
            <a:r>
              <a:rPr lang="de-DE" dirty="0">
                <a:solidFill>
                  <a:schemeClr val="tx1"/>
                </a:solidFill>
              </a:rPr>
              <a:t>Zu Fuß, mit dem Fahrrad, Bus, Moped, Auto? </a:t>
            </a:r>
          </a:p>
          <a:p>
            <a:pPr algn="just"/>
            <a:r>
              <a:rPr lang="de-DE" dirty="0" smtClean="0">
                <a:solidFill>
                  <a:schemeClr val="tx1"/>
                </a:solidFill>
              </a:rPr>
              <a:t>Wie viel </a:t>
            </a:r>
            <a:r>
              <a:rPr lang="de-DE" dirty="0">
                <a:solidFill>
                  <a:schemeClr val="tx1"/>
                </a:solidFill>
              </a:rPr>
              <a:t>Zeit brauchst Du von A nach B. Gebe hierzu ein Beispiel.  </a:t>
            </a:r>
          </a:p>
        </p:txBody>
      </p:sp>
      <p:sp>
        <p:nvSpPr>
          <p:cNvPr id="14" name="Ellipse 13"/>
          <p:cNvSpPr/>
          <p:nvPr/>
        </p:nvSpPr>
        <p:spPr>
          <a:xfrm>
            <a:off x="346469" y="4941168"/>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b="1" dirty="0">
                <a:solidFill>
                  <a:srgbClr val="69365C"/>
                </a:solidFill>
              </a:rPr>
              <a:t>3</a:t>
            </a:r>
          </a:p>
        </p:txBody>
      </p:sp>
      <p:grpSp>
        <p:nvGrpSpPr>
          <p:cNvPr id="8" name="Gruppieren 7"/>
          <p:cNvGrpSpPr/>
          <p:nvPr/>
        </p:nvGrpSpPr>
        <p:grpSpPr>
          <a:xfrm>
            <a:off x="6588224" y="908720"/>
            <a:ext cx="1897814" cy="2070342"/>
            <a:chOff x="6588224" y="998618"/>
            <a:chExt cx="1897814" cy="2070342"/>
          </a:xfrm>
        </p:grpSpPr>
        <p:pic>
          <p:nvPicPr>
            <p:cNvPr id="2050" name="Picture 2" descr="Tacho, Kilometerstand, Geschwindigkeit, Auto, Automobi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998618"/>
              <a:ext cx="1897814" cy="20703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Ellipse 2"/>
            <p:cNvSpPr/>
            <p:nvPr/>
          </p:nvSpPr>
          <p:spPr>
            <a:xfrm rot="20021038">
              <a:off x="6675912" y="1946441"/>
              <a:ext cx="1410932" cy="360040"/>
            </a:xfrm>
            <a:prstGeom prst="ellipse">
              <a:avLst/>
            </a:prstGeom>
            <a:noFill/>
            <a:ln w="539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7" name="Abgerundetes Rechteck 16"/>
          <p:cNvSpPr/>
          <p:nvPr/>
        </p:nvSpPr>
        <p:spPr>
          <a:xfrm>
            <a:off x="6575161" y="2897234"/>
            <a:ext cx="1794008" cy="31743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smtClean="0">
                <a:solidFill>
                  <a:schemeClr val="tx1"/>
                </a:solidFill>
              </a:rPr>
              <a:t>Bildquelle: www.pixabay.com</a:t>
            </a:r>
            <a:endParaRPr lang="de-DE" sz="1000" dirty="0">
              <a:solidFill>
                <a:schemeClr val="tx1"/>
              </a:solidFill>
            </a:endParaRPr>
          </a:p>
        </p:txBody>
      </p:sp>
    </p:spTree>
    <p:extLst>
      <p:ext uri="{BB962C8B-B14F-4D97-AF65-F5344CB8AC3E}">
        <p14:creationId xmlns:p14="http://schemas.microsoft.com/office/powerpoint/2010/main" val="327484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905061" y="306341"/>
            <a:ext cx="6696744"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rgbClr val="430433"/>
                </a:solidFill>
              </a:rPr>
              <a:t>Beratungsstellen persönlich</a:t>
            </a:r>
          </a:p>
        </p:txBody>
      </p:sp>
      <p:sp>
        <p:nvSpPr>
          <p:cNvPr id="7" name="Abgerundetes Rechteck 6"/>
          <p:cNvSpPr/>
          <p:nvPr/>
        </p:nvSpPr>
        <p:spPr>
          <a:xfrm>
            <a:off x="899592" y="1772816"/>
            <a:ext cx="4176464" cy="1152128"/>
          </a:xfrm>
          <a:prstGeom prst="roundRect">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Warst Du persönlich schon einmal in </a:t>
            </a:r>
            <a:r>
              <a:rPr lang="de-DE" sz="2000" dirty="0" smtClean="0">
                <a:solidFill>
                  <a:schemeClr val="tx1"/>
                </a:solidFill>
              </a:rPr>
              <a:t>der </a:t>
            </a:r>
            <a:r>
              <a:rPr lang="de-DE" sz="2000" dirty="0">
                <a:solidFill>
                  <a:schemeClr val="tx1"/>
                </a:solidFill>
              </a:rPr>
              <a:t>Situation, in der Du eine </a:t>
            </a:r>
            <a:r>
              <a:rPr lang="de-DE" sz="2000" dirty="0" smtClean="0">
                <a:solidFill>
                  <a:schemeClr val="tx1"/>
                </a:solidFill>
              </a:rPr>
              <a:t>Beratungsstelle </a:t>
            </a:r>
            <a:r>
              <a:rPr lang="de-DE" sz="2000" dirty="0">
                <a:solidFill>
                  <a:schemeClr val="tx1"/>
                </a:solidFill>
              </a:rPr>
              <a:t>aufgesucht hast?</a:t>
            </a:r>
          </a:p>
        </p:txBody>
      </p:sp>
      <p:sp>
        <p:nvSpPr>
          <p:cNvPr id="5" name="Ellipse 4"/>
          <p:cNvSpPr/>
          <p:nvPr/>
        </p:nvSpPr>
        <p:spPr>
          <a:xfrm>
            <a:off x="323528" y="1268760"/>
            <a:ext cx="1224136" cy="576064"/>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000" b="1" dirty="0">
                <a:solidFill>
                  <a:srgbClr val="430433"/>
                </a:solidFill>
              </a:rPr>
              <a:t>Frage</a:t>
            </a:r>
          </a:p>
        </p:txBody>
      </p:sp>
      <p:grpSp>
        <p:nvGrpSpPr>
          <p:cNvPr id="2" name="Gruppieren 1"/>
          <p:cNvGrpSpPr/>
          <p:nvPr/>
        </p:nvGrpSpPr>
        <p:grpSpPr>
          <a:xfrm>
            <a:off x="323528" y="3645024"/>
            <a:ext cx="8136904" cy="2160240"/>
            <a:chOff x="539552" y="3333408"/>
            <a:chExt cx="8136904" cy="2160240"/>
          </a:xfrm>
        </p:grpSpPr>
        <p:sp>
          <p:nvSpPr>
            <p:cNvPr id="9" name="Abgerundetes Rechteck 8"/>
            <p:cNvSpPr/>
            <p:nvPr/>
          </p:nvSpPr>
          <p:spPr>
            <a:xfrm>
              <a:off x="1121085" y="3477424"/>
              <a:ext cx="7555371" cy="7200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u="sng" dirty="0" smtClean="0">
                  <a:solidFill>
                    <a:prstClr val="black"/>
                  </a:solidFill>
                </a:rPr>
                <a:t>Wenn ja</a:t>
              </a:r>
              <a:r>
                <a:rPr lang="de-DE" sz="2000" dirty="0" smtClean="0">
                  <a:solidFill>
                    <a:prstClr val="black"/>
                  </a:solidFill>
                </a:rPr>
                <a:t>: Berichte den anderen über Deine Erfahrungen, wenn Du möchtest. Wo ist die Beratungsstelle zu finden?  </a:t>
              </a:r>
              <a:endParaRPr lang="de-DE" sz="2000" dirty="0">
                <a:solidFill>
                  <a:prstClr val="black"/>
                </a:solidFill>
              </a:endParaRPr>
            </a:p>
          </p:txBody>
        </p:sp>
        <p:sp>
          <p:nvSpPr>
            <p:cNvPr id="11" name="Abgerundetes Rechteck 10"/>
            <p:cNvSpPr/>
            <p:nvPr/>
          </p:nvSpPr>
          <p:spPr>
            <a:xfrm>
              <a:off x="1121085" y="4341520"/>
              <a:ext cx="7555371" cy="115212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Gibt es aus Deinem Bekannten- und/oder Freundeskreis eine weitere </a:t>
              </a:r>
              <a:r>
                <a:rPr lang="de-DE" sz="2000" dirty="0" smtClean="0">
                  <a:solidFill>
                    <a:prstClr val="black"/>
                  </a:solidFill>
                </a:rPr>
                <a:t>Beratungsstelle, </a:t>
              </a:r>
              <a:r>
                <a:rPr lang="de-DE" sz="2000" dirty="0" smtClean="0">
                  <a:solidFill>
                    <a:prstClr val="black"/>
                  </a:solidFill>
                </a:rPr>
                <a:t>von der Du erzählen kannst? </a:t>
              </a:r>
            </a:p>
            <a:p>
              <a:pPr lvl="0" algn="just"/>
              <a:r>
                <a:rPr lang="de-DE" sz="2000" dirty="0" smtClean="0">
                  <a:solidFill>
                    <a:prstClr val="black"/>
                  </a:solidFill>
                </a:rPr>
                <a:t>Eine Einrichtung, die Du auch weiterempfehlen </a:t>
              </a:r>
              <a:r>
                <a:rPr lang="de-DE" sz="2000" dirty="0" smtClean="0">
                  <a:solidFill>
                    <a:prstClr val="black"/>
                  </a:solidFill>
                </a:rPr>
                <a:t>würdest</a:t>
              </a:r>
              <a:r>
                <a:rPr lang="de-DE" sz="2000" dirty="0" smtClean="0">
                  <a:solidFill>
                    <a:prstClr val="black"/>
                  </a:solidFill>
                </a:rPr>
                <a:t>?</a:t>
              </a:r>
              <a:endParaRPr lang="de-DE" sz="2000" dirty="0">
                <a:solidFill>
                  <a:prstClr val="black"/>
                </a:solidFill>
              </a:endParaRPr>
            </a:p>
          </p:txBody>
        </p:sp>
        <p:sp>
          <p:nvSpPr>
            <p:cNvPr id="6" name="Ellipse 5"/>
            <p:cNvSpPr/>
            <p:nvPr/>
          </p:nvSpPr>
          <p:spPr>
            <a:xfrm>
              <a:off x="539552" y="3333408"/>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69365C"/>
                  </a:solidFill>
                </a:rPr>
                <a:t>1</a:t>
              </a:r>
            </a:p>
          </p:txBody>
        </p:sp>
        <p:sp>
          <p:nvSpPr>
            <p:cNvPr id="15" name="Ellipse 14"/>
            <p:cNvSpPr/>
            <p:nvPr/>
          </p:nvSpPr>
          <p:spPr>
            <a:xfrm>
              <a:off x="539552" y="4197504"/>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69365C"/>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23528" y="5949280"/>
            <a:ext cx="8491714" cy="792088"/>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r>
              <a:rPr lang="de-DE" sz="2000" b="1" dirty="0">
                <a:solidFill>
                  <a:schemeClr val="tx1"/>
                </a:solidFill>
              </a:rPr>
              <a:t>Suche die jeweiligen </a:t>
            </a:r>
            <a:r>
              <a:rPr lang="de-DE" sz="2000" b="1" dirty="0" smtClean="0">
                <a:solidFill>
                  <a:schemeClr val="tx1"/>
                </a:solidFill>
              </a:rPr>
              <a:t>Einrichtungen, </a:t>
            </a:r>
            <a:r>
              <a:rPr lang="de-DE" sz="2000" b="1" dirty="0">
                <a:solidFill>
                  <a:schemeClr val="tx1"/>
                </a:solidFill>
              </a:rPr>
              <a:t>von denen Du berichtet </a:t>
            </a:r>
            <a:r>
              <a:rPr lang="de-DE" sz="2000" b="1" dirty="0" smtClean="0">
                <a:solidFill>
                  <a:schemeClr val="tx1"/>
                </a:solidFill>
              </a:rPr>
              <a:t>hast, </a:t>
            </a:r>
            <a:r>
              <a:rPr lang="de-DE" sz="2000" b="1" dirty="0">
                <a:solidFill>
                  <a:schemeClr val="tx1"/>
                </a:solidFill>
              </a:rPr>
              <a:t>auf der Stadtkarte und zeige diese den anderen. </a:t>
            </a:r>
            <a:r>
              <a:rPr lang="de-DE" sz="2000" b="1" dirty="0">
                <a:solidFill>
                  <a:schemeClr val="tx1"/>
                </a:solidFill>
              </a:rPr>
              <a:t>Wo sind sie zu finden?</a:t>
            </a:r>
          </a:p>
        </p:txBody>
      </p:sp>
      <p:pic>
        <p:nvPicPr>
          <p:cNvPr id="1028" name="Picture 4" descr="Verwirrt, Hände, Bis, Unsicher, Ratlos, Jung, Ausdruck"/>
          <p:cNvPicPr>
            <a:picLocks noChangeAspect="1" noChangeArrowheads="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52539" y="1052736"/>
            <a:ext cx="3720814" cy="24805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3" name="Abgerundetes Rechteck 12"/>
          <p:cNvSpPr/>
          <p:nvPr/>
        </p:nvSpPr>
        <p:spPr>
          <a:xfrm>
            <a:off x="5292080" y="3456165"/>
            <a:ext cx="1794008" cy="31743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smtClean="0">
                <a:solidFill>
                  <a:schemeClr val="tx1"/>
                </a:solidFill>
              </a:rPr>
              <a:t>Bildquelle: www.pixabay.com</a:t>
            </a:r>
            <a:endParaRPr lang="de-DE" sz="1000" dirty="0">
              <a:solidFill>
                <a:schemeClr val="tx1"/>
              </a:solidFill>
            </a:endParaRPr>
          </a:p>
        </p:txBody>
      </p:sp>
    </p:spTree>
    <p:extLst>
      <p:ext uri="{BB962C8B-B14F-4D97-AF65-F5344CB8AC3E}">
        <p14:creationId xmlns:p14="http://schemas.microsoft.com/office/powerpoint/2010/main" val="2800617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467544" y="260648"/>
            <a:ext cx="7344816"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rgbClr val="430433"/>
                </a:solidFill>
              </a:rPr>
              <a:t>Das würde ich gerne einmal ausprobieren…!</a:t>
            </a:r>
          </a:p>
        </p:txBody>
      </p:sp>
      <p:sp>
        <p:nvSpPr>
          <p:cNvPr id="7" name="Abgerundetes Rechteck 6"/>
          <p:cNvSpPr/>
          <p:nvPr/>
        </p:nvSpPr>
        <p:spPr>
          <a:xfrm>
            <a:off x="251521" y="1484784"/>
            <a:ext cx="8491714" cy="1512169"/>
          </a:xfrm>
          <a:prstGeom prst="roundRect">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Es gibt viele Möglichkeiten seine freie </a:t>
            </a:r>
            <a:r>
              <a:rPr lang="de-DE" sz="2000" dirty="0">
                <a:solidFill>
                  <a:schemeClr val="tx1"/>
                </a:solidFill>
              </a:rPr>
              <a:t>Z</a:t>
            </a:r>
            <a:r>
              <a:rPr lang="de-DE" sz="2000" dirty="0" smtClean="0">
                <a:solidFill>
                  <a:schemeClr val="tx1"/>
                </a:solidFill>
              </a:rPr>
              <a:t>eit zu gestalten. Manchmal weiß man vielleicht selbst nicht so recht, was es alles gibt. Oder man macht doch immer irgendwie das Gleiche. Schaue Dir die verschiedenen Infoblätter an und überlege, welche dieser Aktivitäten Du gerne einmal ausprobieren würdest? </a:t>
            </a:r>
            <a:endParaRPr lang="de-DE" sz="2000" dirty="0">
              <a:solidFill>
                <a:schemeClr val="tx1"/>
              </a:solidFill>
            </a:endParaRPr>
          </a:p>
        </p:txBody>
      </p:sp>
      <p:sp>
        <p:nvSpPr>
          <p:cNvPr id="5" name="Ellipse 4"/>
          <p:cNvSpPr/>
          <p:nvPr/>
        </p:nvSpPr>
        <p:spPr>
          <a:xfrm>
            <a:off x="107504" y="988638"/>
            <a:ext cx="1080120" cy="526589"/>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000" b="1" dirty="0">
                <a:solidFill>
                  <a:srgbClr val="430433"/>
                </a:solidFill>
              </a:rPr>
              <a:t>Frage</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4988"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204822" y="5949280"/>
            <a:ext cx="8687658" cy="720080"/>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r>
              <a:rPr lang="de-DE" sz="2000" b="1" dirty="0">
                <a:solidFill>
                  <a:schemeClr val="tx1"/>
                </a:solidFill>
              </a:rPr>
              <a:t>Nehmt </a:t>
            </a:r>
            <a:r>
              <a:rPr lang="de-DE" sz="2000" b="1" dirty="0">
                <a:solidFill>
                  <a:schemeClr val="tx1"/>
                </a:solidFill>
              </a:rPr>
              <a:t>den Stadtplan zur Hand und </a:t>
            </a:r>
            <a:r>
              <a:rPr lang="de-DE" sz="2000" b="1" dirty="0">
                <a:solidFill>
                  <a:schemeClr val="tx1"/>
                </a:solidFill>
              </a:rPr>
              <a:t>schaut </a:t>
            </a:r>
            <a:r>
              <a:rPr lang="de-DE" sz="2000" b="1" dirty="0">
                <a:solidFill>
                  <a:schemeClr val="tx1"/>
                </a:solidFill>
              </a:rPr>
              <a:t>wo die einzelnen Freizeitorte in der Stadt </a:t>
            </a:r>
            <a:r>
              <a:rPr lang="de-DE" sz="2000" b="1" dirty="0">
                <a:solidFill>
                  <a:schemeClr val="tx1"/>
                </a:solidFill>
              </a:rPr>
              <a:t>liegen und berichtet Euch gegenseitig.</a:t>
            </a:r>
            <a:endParaRPr lang="de-DE" sz="2000" b="1" dirty="0">
              <a:solidFill>
                <a:schemeClr val="tx1"/>
              </a:solidFill>
            </a:endParaRPr>
          </a:p>
        </p:txBody>
      </p:sp>
      <p:grpSp>
        <p:nvGrpSpPr>
          <p:cNvPr id="3" name="Gruppieren 2"/>
          <p:cNvGrpSpPr/>
          <p:nvPr/>
        </p:nvGrpSpPr>
        <p:grpSpPr>
          <a:xfrm>
            <a:off x="251520" y="3212976"/>
            <a:ext cx="8621585" cy="2434465"/>
            <a:chOff x="323528" y="3284984"/>
            <a:chExt cx="8621585" cy="2434465"/>
          </a:xfrm>
        </p:grpSpPr>
        <p:grpSp>
          <p:nvGrpSpPr>
            <p:cNvPr id="2" name="Gruppieren 1"/>
            <p:cNvGrpSpPr/>
            <p:nvPr/>
          </p:nvGrpSpPr>
          <p:grpSpPr>
            <a:xfrm>
              <a:off x="323528" y="3284984"/>
              <a:ext cx="8621585" cy="1525975"/>
              <a:chOff x="539552" y="3189392"/>
              <a:chExt cx="8621585" cy="1525975"/>
            </a:xfrm>
          </p:grpSpPr>
          <p:sp>
            <p:nvSpPr>
              <p:cNvPr id="9" name="Abgerundetes Rechteck 8"/>
              <p:cNvSpPr/>
              <p:nvPr/>
            </p:nvSpPr>
            <p:spPr>
              <a:xfrm>
                <a:off x="1121085" y="3261400"/>
                <a:ext cx="8040052" cy="79208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Bist Du fündig geworden? Welchen Bereich findest Du interessant?</a:t>
                </a:r>
                <a:endParaRPr lang="de-DE" sz="2000" dirty="0" smtClean="0">
                  <a:solidFill>
                    <a:prstClr val="black"/>
                  </a:solidFill>
                </a:endParaRPr>
              </a:p>
              <a:p>
                <a:pPr lvl="0"/>
                <a:r>
                  <a:rPr lang="de-DE" sz="2000" dirty="0" smtClean="0">
                    <a:solidFill>
                      <a:prstClr val="black"/>
                    </a:solidFill>
                  </a:rPr>
                  <a:t>Und/oder fällt Dir etwas anderes ein, was nicht auf den Infoblättern </a:t>
                </a:r>
                <a:r>
                  <a:rPr lang="de-DE" sz="2000" dirty="0" smtClean="0">
                    <a:solidFill>
                      <a:prstClr val="black"/>
                    </a:solidFill>
                  </a:rPr>
                  <a:t>stand?</a:t>
                </a:r>
                <a:endParaRPr lang="de-DE" sz="2000" dirty="0" smtClean="0">
                  <a:solidFill>
                    <a:prstClr val="black"/>
                  </a:solidFill>
                </a:endParaRPr>
              </a:p>
            </p:txBody>
          </p:sp>
          <p:sp>
            <p:nvSpPr>
              <p:cNvPr id="11" name="Abgerundetes Rechteck 10"/>
              <p:cNvSpPr/>
              <p:nvPr/>
            </p:nvSpPr>
            <p:spPr>
              <a:xfrm>
                <a:off x="1121085" y="4269512"/>
                <a:ext cx="8040052" cy="44585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Wie realistisch ist Deine Wahl in der alltäglichen Umsetzung? </a:t>
                </a:r>
              </a:p>
            </p:txBody>
          </p:sp>
          <p:sp>
            <p:nvSpPr>
              <p:cNvPr id="6" name="Ellipse 5"/>
              <p:cNvSpPr/>
              <p:nvPr/>
            </p:nvSpPr>
            <p:spPr>
              <a:xfrm>
                <a:off x="539552" y="3189392"/>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69365C"/>
                    </a:solidFill>
                  </a:rPr>
                  <a:t>1</a:t>
                </a:r>
              </a:p>
            </p:txBody>
          </p:sp>
          <p:sp>
            <p:nvSpPr>
              <p:cNvPr id="15" name="Ellipse 14"/>
              <p:cNvSpPr/>
              <p:nvPr/>
            </p:nvSpPr>
            <p:spPr>
              <a:xfrm>
                <a:off x="539552" y="4125496"/>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69365C"/>
                    </a:solidFill>
                  </a:rPr>
                  <a:t>2</a:t>
                </a:r>
              </a:p>
            </p:txBody>
          </p:sp>
        </p:grpSp>
        <p:sp>
          <p:nvSpPr>
            <p:cNvPr id="12" name="Ellipse 11"/>
            <p:cNvSpPr/>
            <p:nvPr/>
          </p:nvSpPr>
          <p:spPr>
            <a:xfrm>
              <a:off x="323528" y="4869160"/>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69365C"/>
                  </a:solidFill>
                </a:rPr>
                <a:t>3</a:t>
              </a:r>
            </a:p>
          </p:txBody>
        </p:sp>
        <p:sp>
          <p:nvSpPr>
            <p:cNvPr id="13" name="Abgerundetes Rechteck 12"/>
            <p:cNvSpPr/>
            <p:nvPr/>
          </p:nvSpPr>
          <p:spPr>
            <a:xfrm>
              <a:off x="905060" y="5013176"/>
              <a:ext cx="8040053" cy="706273"/>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Was würdest Du konkret unternehmen, um „etwas Neues“ auszupro-bieren in Deiner Freizeit?</a:t>
              </a:r>
            </a:p>
          </p:txBody>
        </p:sp>
      </p:grpSp>
    </p:spTree>
    <p:extLst>
      <p:ext uri="{BB962C8B-B14F-4D97-AF65-F5344CB8AC3E}">
        <p14:creationId xmlns:p14="http://schemas.microsoft.com/office/powerpoint/2010/main" val="789987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905061" y="325378"/>
            <a:ext cx="6691276"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rgbClr val="430433"/>
                </a:solidFill>
              </a:rPr>
              <a:t>Das hätte ich nicht gedacht….!</a:t>
            </a:r>
            <a:endParaRPr lang="de-DE" sz="2800" b="1" dirty="0">
              <a:solidFill>
                <a:srgbClr val="430433"/>
              </a:solidFill>
            </a:endParaRP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6" y="325378"/>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23527" y="5373216"/>
            <a:ext cx="8352927" cy="783102"/>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r>
              <a:rPr lang="de-DE" sz="2000" b="1" dirty="0">
                <a:solidFill>
                  <a:schemeClr val="tx1"/>
                </a:solidFill>
              </a:rPr>
              <a:t>Nehmt den Stadtplan zur Hand und schaut wo die einzelnen Freizeitorte in der Stadt liegen und berichtet Euch gegenseitig.</a:t>
            </a:r>
            <a:endParaRPr lang="de-DE" sz="2000" b="1" dirty="0">
              <a:solidFill>
                <a:schemeClr val="tx1"/>
              </a:solidFill>
            </a:endParaRPr>
          </a:p>
        </p:txBody>
      </p:sp>
      <p:sp>
        <p:nvSpPr>
          <p:cNvPr id="9" name="Abgerundetes Rechteck 8"/>
          <p:cNvSpPr/>
          <p:nvPr/>
        </p:nvSpPr>
        <p:spPr>
          <a:xfrm>
            <a:off x="905061" y="3321064"/>
            <a:ext cx="7774287" cy="6840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prstClr val="black"/>
                </a:solidFill>
              </a:rPr>
              <a:t>Was findest Du überraschend, wenn Du Dir die Infokarten zu den Sehenswürdigkeiten durchliest?</a:t>
            </a:r>
          </a:p>
        </p:txBody>
      </p:sp>
      <p:sp>
        <p:nvSpPr>
          <p:cNvPr id="11" name="Abgerundetes Rechteck 10"/>
          <p:cNvSpPr/>
          <p:nvPr/>
        </p:nvSpPr>
        <p:spPr>
          <a:xfrm>
            <a:off x="905061" y="4221088"/>
            <a:ext cx="7774287" cy="79208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prstClr val="black"/>
                </a:solidFill>
              </a:rPr>
              <a:t>Gibt es eine Sehenswürdigkeit, die Du Dir gerne einmal näher angucken würdest? Wenn ja, welche ist das? Wenn nein, warum nicht?</a:t>
            </a:r>
          </a:p>
        </p:txBody>
      </p:sp>
      <p:sp>
        <p:nvSpPr>
          <p:cNvPr id="6" name="Ellipse 5"/>
          <p:cNvSpPr/>
          <p:nvPr/>
        </p:nvSpPr>
        <p:spPr>
          <a:xfrm>
            <a:off x="323528" y="3140968"/>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69365C"/>
                </a:solidFill>
              </a:rPr>
              <a:t>1</a:t>
            </a:r>
          </a:p>
        </p:txBody>
      </p:sp>
      <p:sp>
        <p:nvSpPr>
          <p:cNvPr id="15" name="Ellipse 14"/>
          <p:cNvSpPr/>
          <p:nvPr/>
        </p:nvSpPr>
        <p:spPr>
          <a:xfrm>
            <a:off x="323528" y="4077072"/>
            <a:ext cx="432048" cy="432048"/>
          </a:xfrm>
          <a:prstGeom prst="ellipse">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69365C"/>
                </a:solidFill>
              </a:rPr>
              <a:t>2</a:t>
            </a:r>
          </a:p>
        </p:txBody>
      </p:sp>
      <p:sp>
        <p:nvSpPr>
          <p:cNvPr id="12" name="Abgerundetes Rechteck 11"/>
          <p:cNvSpPr/>
          <p:nvPr/>
        </p:nvSpPr>
        <p:spPr>
          <a:xfrm>
            <a:off x="539552" y="1610794"/>
            <a:ext cx="8136903" cy="953331"/>
          </a:xfrm>
          <a:prstGeom prst="roundRect">
            <a:avLst/>
          </a:prstGeom>
          <a:noFill/>
          <a:ln>
            <a:solidFill>
              <a:srgbClr val="693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Häufig weiß man gar nicht soviel über seine Stadt oder den Ort, in dem man lebt. Touristen oder Fremde sehen </a:t>
            </a:r>
            <a:r>
              <a:rPr lang="de-DE" sz="2000" dirty="0" smtClean="0">
                <a:solidFill>
                  <a:schemeClr val="tx1"/>
                </a:solidFill>
              </a:rPr>
              <a:t>manches noch einmal viel bewusster.</a:t>
            </a:r>
            <a:r>
              <a:rPr lang="de-DE" sz="2000" dirty="0" smtClean="0">
                <a:solidFill>
                  <a:schemeClr val="tx1"/>
                </a:solidFill>
              </a:rPr>
              <a:t> </a:t>
            </a:r>
            <a:endParaRPr lang="de-DE" sz="2000" dirty="0">
              <a:solidFill>
                <a:schemeClr val="tx1"/>
              </a:solidFill>
            </a:endParaRPr>
          </a:p>
        </p:txBody>
      </p:sp>
      <p:sp>
        <p:nvSpPr>
          <p:cNvPr id="5" name="Ellipse 4"/>
          <p:cNvSpPr/>
          <p:nvPr/>
        </p:nvSpPr>
        <p:spPr>
          <a:xfrm>
            <a:off x="179512" y="1118246"/>
            <a:ext cx="1584176" cy="504055"/>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72000" rIns="72000" rtlCol="0" anchor="ctr"/>
          <a:lstStyle/>
          <a:p>
            <a:pPr algn="ctr"/>
            <a:r>
              <a:rPr lang="de-DE" sz="2000" b="1" dirty="0" smtClean="0">
                <a:solidFill>
                  <a:srgbClr val="430433"/>
                </a:solidFill>
              </a:rPr>
              <a:t>Situation</a:t>
            </a:r>
            <a:endParaRPr lang="de-DE" sz="2000" b="1" dirty="0">
              <a:solidFill>
                <a:srgbClr val="430433"/>
              </a:solidFill>
            </a:endParaRPr>
          </a:p>
        </p:txBody>
      </p:sp>
    </p:spTree>
    <p:extLst>
      <p:ext uri="{BB962C8B-B14F-4D97-AF65-F5344CB8AC3E}">
        <p14:creationId xmlns:p14="http://schemas.microsoft.com/office/powerpoint/2010/main" val="2034971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556</Words>
  <Application>Microsoft Office PowerPoint</Application>
  <PresentationFormat>Bildschirmpräsentation (4:3)</PresentationFormat>
  <Paragraphs>54</Paragraphs>
  <Slides>5</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5</vt:i4>
      </vt:variant>
    </vt:vector>
  </HeadingPairs>
  <TitlesOfParts>
    <vt:vector size="8" baseType="lpstr">
      <vt:lpstr>Arial</vt:lpstr>
      <vt:lpstr>Calibri</vt:lpstr>
      <vt:lpstr>Larissa</vt:lpstr>
      <vt:lpstr>PowerPoint-Präsentation</vt:lpstr>
      <vt:lpstr>PowerPoint-Präsentation</vt:lpstr>
      <vt:lpstr>PowerPoint-Präsentation</vt:lpstr>
      <vt:lpstr>PowerPoint-Präsentation</vt:lpstr>
      <vt:lpstr>PowerPoint-Präsentation</vt:lpstr>
    </vt:vector>
  </TitlesOfParts>
  <Company>Stadtverwaltung Trier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Cremer, Annelie</dc:creator>
  <cp:lastModifiedBy>Cremer-Freis, Annelie</cp:lastModifiedBy>
  <cp:revision>182</cp:revision>
  <cp:lastPrinted>2020-11-16T13:00:45Z</cp:lastPrinted>
  <dcterms:created xsi:type="dcterms:W3CDTF">2019-05-27T09:35:23Z</dcterms:created>
  <dcterms:modified xsi:type="dcterms:W3CDTF">2021-04-27T08:40:47Z</dcterms:modified>
</cp:coreProperties>
</file>