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9" r:id="rId4"/>
    <p:sldId id="258" r:id="rId5"/>
    <p:sldId id="260" r:id="rId6"/>
    <p:sldId id="262" r:id="rId7"/>
    <p:sldId id="263" r:id="rId8"/>
    <p:sldId id="261" r:id="rId9"/>
  </p:sldIdLst>
  <p:sldSz cx="9144000" cy="6858000" type="screen4x3"/>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0433"/>
    <a:srgbClr val="FFD742"/>
    <a:srgbClr val="A60A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74028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67934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0681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52265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1172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85335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FA4D15-74A1-417D-8A68-C924691531B4}" type="datetimeFigureOut">
              <a:rPr lang="de-DE" smtClean="0"/>
              <a:t>30.04.2021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403630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3FA4D15-74A1-417D-8A68-C924691531B4}" type="datetimeFigureOut">
              <a:rPr lang="de-DE" smtClean="0"/>
              <a:t>30.04.2021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4789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FA4D15-74A1-417D-8A68-C924691531B4}" type="datetimeFigureOut">
              <a:rPr lang="de-DE" smtClean="0"/>
              <a:t>30.04.2021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0918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32514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44617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A4D15-74A1-417D-8A68-C924691531B4}" type="datetimeFigureOut">
              <a:rPr lang="de-DE" smtClean="0"/>
              <a:t>30.04.2021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B4DF2-A116-4DFC-BBD7-921A257EA8C6}" type="slidenum">
              <a:rPr lang="de-DE" smtClean="0"/>
              <a:t>‹Nr.›</a:t>
            </a:fld>
            <a:endParaRPr lang="de-DE"/>
          </a:p>
        </p:txBody>
      </p:sp>
    </p:spTree>
    <p:extLst>
      <p:ext uri="{BB962C8B-B14F-4D97-AF65-F5344CB8AC3E}">
        <p14:creationId xmlns:p14="http://schemas.microsoft.com/office/powerpoint/2010/main" val="286485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55576" y="260648"/>
            <a:ext cx="6552728"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Familie 1</a:t>
            </a:r>
            <a:endParaRPr lang="de-DE" sz="2800" b="1" dirty="0">
              <a:solidFill>
                <a:srgbClr val="430433"/>
              </a:solidFill>
            </a:endParaRPr>
          </a:p>
        </p:txBody>
      </p:sp>
      <p:sp>
        <p:nvSpPr>
          <p:cNvPr id="7" name="Abgerundetes Rechteck 6"/>
          <p:cNvSpPr/>
          <p:nvPr/>
        </p:nvSpPr>
        <p:spPr>
          <a:xfrm>
            <a:off x="1331640" y="1124744"/>
            <a:ext cx="7267579" cy="1728192"/>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Diana B. lebt mit ihrem Mann </a:t>
            </a:r>
            <a:r>
              <a:rPr lang="de-DE" sz="2000" dirty="0" smtClean="0">
                <a:solidFill>
                  <a:schemeClr val="tx1"/>
                </a:solidFill>
              </a:rPr>
              <a:t>Dimitri, </a:t>
            </a:r>
            <a:r>
              <a:rPr lang="de-DE" sz="2000" dirty="0">
                <a:solidFill>
                  <a:schemeClr val="tx1"/>
                </a:solidFill>
              </a:rPr>
              <a:t>ihrem 13-jährigen Sohn </a:t>
            </a:r>
            <a:r>
              <a:rPr lang="de-DE" sz="2000" dirty="0" smtClean="0">
                <a:solidFill>
                  <a:schemeClr val="tx1"/>
                </a:solidFill>
              </a:rPr>
              <a:t>Janis </a:t>
            </a:r>
            <a:r>
              <a:rPr lang="de-DE" sz="2000" dirty="0">
                <a:solidFill>
                  <a:schemeClr val="tx1"/>
                </a:solidFill>
              </a:rPr>
              <a:t>und der jüngeren Tochter Lisa zusammen. Sie arbeitet stunden-weise in einem Einkaufscenter, meistens an den Nachmittagen. Lisa geht in die Grundschule und </a:t>
            </a:r>
            <a:r>
              <a:rPr lang="de-DE" sz="2000" dirty="0" smtClean="0">
                <a:solidFill>
                  <a:schemeClr val="tx1"/>
                </a:solidFill>
              </a:rPr>
              <a:t>Janis </a:t>
            </a:r>
            <a:r>
              <a:rPr lang="de-DE" sz="2000" dirty="0">
                <a:solidFill>
                  <a:schemeClr val="tx1"/>
                </a:solidFill>
              </a:rPr>
              <a:t>ist mitten in der Pubertät. </a:t>
            </a:r>
            <a:r>
              <a:rPr lang="de-DE" sz="2000" dirty="0" smtClean="0">
                <a:solidFill>
                  <a:schemeClr val="tx1"/>
                </a:solidFill>
              </a:rPr>
              <a:t>Dianas </a:t>
            </a:r>
            <a:r>
              <a:rPr lang="de-DE" sz="2000" dirty="0">
                <a:solidFill>
                  <a:schemeClr val="tx1"/>
                </a:solidFill>
              </a:rPr>
              <a:t>Mann </a:t>
            </a:r>
            <a:r>
              <a:rPr lang="de-DE" sz="2000" dirty="0" smtClean="0">
                <a:solidFill>
                  <a:schemeClr val="tx1"/>
                </a:solidFill>
              </a:rPr>
              <a:t>Dimitri </a:t>
            </a:r>
            <a:r>
              <a:rPr lang="de-DE" sz="2000" dirty="0">
                <a:solidFill>
                  <a:schemeClr val="tx1"/>
                </a:solidFill>
              </a:rPr>
              <a:t>arbeitet im Schichtdienst. </a:t>
            </a:r>
          </a:p>
        </p:txBody>
      </p:sp>
      <p:sp>
        <p:nvSpPr>
          <p:cNvPr id="5" name="Ellipse 4"/>
          <p:cNvSpPr/>
          <p:nvPr/>
        </p:nvSpPr>
        <p:spPr>
          <a:xfrm>
            <a:off x="107504" y="980728"/>
            <a:ext cx="1296144" cy="576000"/>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grpSp>
        <p:nvGrpSpPr>
          <p:cNvPr id="2" name="Gruppieren 1"/>
          <p:cNvGrpSpPr/>
          <p:nvPr/>
        </p:nvGrpSpPr>
        <p:grpSpPr>
          <a:xfrm>
            <a:off x="323528" y="2852936"/>
            <a:ext cx="8491714" cy="2088232"/>
            <a:chOff x="539552" y="3333408"/>
            <a:chExt cx="8491714" cy="2088232"/>
          </a:xfrm>
        </p:grpSpPr>
        <p:sp>
          <p:nvSpPr>
            <p:cNvPr id="9" name="Abgerundetes Rechteck 8"/>
            <p:cNvSpPr/>
            <p:nvPr/>
          </p:nvSpPr>
          <p:spPr>
            <a:xfrm>
              <a:off x="1121085" y="3477424"/>
              <a:ext cx="7910181" cy="100811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Um </a:t>
              </a:r>
              <a:r>
                <a:rPr lang="de-DE" sz="2000" dirty="0" smtClean="0">
                  <a:solidFill>
                    <a:schemeClr val="tx1"/>
                  </a:solidFill>
                </a:rPr>
                <a:t>Janis </a:t>
              </a:r>
              <a:r>
                <a:rPr lang="de-DE" sz="2000" dirty="0">
                  <a:solidFill>
                    <a:schemeClr val="tx1"/>
                  </a:solidFill>
                </a:rPr>
                <a:t>macht sich Diana gerade richtig Sorgen. Sie </a:t>
              </a:r>
              <a:r>
                <a:rPr lang="de-DE" sz="2000" dirty="0" smtClean="0">
                  <a:solidFill>
                    <a:schemeClr val="tx1"/>
                  </a:solidFill>
                </a:rPr>
                <a:t>bekommt </a:t>
              </a:r>
              <a:r>
                <a:rPr lang="de-DE" sz="2000" dirty="0">
                  <a:solidFill>
                    <a:schemeClr val="tx1"/>
                  </a:solidFill>
                </a:rPr>
                <a:t>ihren Sohn kaum weg vom PC; selbst zum Essen oder Trinken kommt </a:t>
              </a:r>
              <a:r>
                <a:rPr lang="de-DE" sz="2000" dirty="0" smtClean="0">
                  <a:solidFill>
                    <a:schemeClr val="tx1"/>
                  </a:solidFill>
                </a:rPr>
                <a:t>Janis </a:t>
              </a:r>
              <a:r>
                <a:rPr lang="de-DE" sz="2000" dirty="0">
                  <a:solidFill>
                    <a:schemeClr val="tx1"/>
                  </a:solidFill>
                </a:rPr>
                <a:t>nur kurz aus seinem Zimmer. </a:t>
              </a:r>
            </a:p>
          </p:txBody>
        </p:sp>
        <p:sp>
          <p:nvSpPr>
            <p:cNvPr id="11" name="Abgerundetes Rechteck 10"/>
            <p:cNvSpPr/>
            <p:nvPr/>
          </p:nvSpPr>
          <p:spPr>
            <a:xfrm>
              <a:off x="1121085" y="4629552"/>
              <a:ext cx="7910181"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Für Lisa sucht Diana noch eine Betreuungsmöglichkeit während der Ferienzeiten - mindestens für eine Woche. </a:t>
              </a:r>
            </a:p>
          </p:txBody>
        </p:sp>
        <p:sp>
          <p:nvSpPr>
            <p:cNvPr id="6" name="Ellipse 5"/>
            <p:cNvSpPr/>
            <p:nvPr/>
          </p:nvSpPr>
          <p:spPr>
            <a:xfrm>
              <a:off x="539552" y="33334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539552" y="441352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6" y="175292"/>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17636" y="5229200"/>
            <a:ext cx="8491714" cy="144016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342900" indent="-342900" algn="just">
              <a:buFont typeface="Arial" panose="020B0604020202020204" pitchFamily="34" charset="0"/>
              <a:buChar char="•"/>
            </a:pPr>
            <a:r>
              <a:rPr lang="de-DE" sz="2000" dirty="0">
                <a:solidFill>
                  <a:schemeClr val="tx1"/>
                </a:solidFill>
              </a:rPr>
              <a:t>Was würdet Ihr Diana raten? </a:t>
            </a:r>
          </a:p>
          <a:p>
            <a:pPr marL="342900" indent="-342900" algn="just">
              <a:buFont typeface="Arial" panose="020B0604020202020204" pitchFamily="34" charset="0"/>
              <a:buChar char="•"/>
            </a:pPr>
            <a:r>
              <a:rPr lang="de-DE" sz="2000" dirty="0">
                <a:solidFill>
                  <a:schemeClr val="tx1"/>
                </a:solidFill>
              </a:rPr>
              <a:t>Wie kann sich Diana informieren und/oder Hilfe erhalten?                          </a:t>
            </a:r>
          </a:p>
          <a:p>
            <a:pPr algn="just"/>
            <a:r>
              <a:rPr lang="de-DE" sz="2000" dirty="0">
                <a:solidFill>
                  <a:schemeClr val="tx1"/>
                </a:solidFill>
              </a:rPr>
              <a:t>      Sucht die passenden </a:t>
            </a:r>
            <a:r>
              <a:rPr lang="de-DE" sz="2000" dirty="0" smtClean="0">
                <a:solidFill>
                  <a:schemeClr val="tx1"/>
                </a:solidFill>
              </a:rPr>
              <a:t>Einrichtungen. </a:t>
            </a:r>
            <a:endParaRPr lang="de-DE" sz="2000" dirty="0">
              <a:solidFill>
                <a:schemeClr val="tx1"/>
              </a:solidFill>
            </a:endParaRPr>
          </a:p>
          <a:p>
            <a:pPr marL="342900" indent="-342900" algn="just">
              <a:buFont typeface="Arial" panose="020B0604020202020204" pitchFamily="34" charset="0"/>
              <a:buChar char="•"/>
            </a:pPr>
            <a:r>
              <a:rPr lang="de-DE" sz="2000" dirty="0">
                <a:solidFill>
                  <a:schemeClr val="tx1"/>
                </a:solidFill>
              </a:rPr>
              <a:t>Wie kommt Sie dorthin? Meist steigt sie mit dem Bus an der Porta Nigra aus.</a:t>
            </a:r>
          </a:p>
        </p:txBody>
      </p:sp>
    </p:spTree>
    <p:extLst>
      <p:ext uri="{BB962C8B-B14F-4D97-AF65-F5344CB8AC3E}">
        <p14:creationId xmlns:p14="http://schemas.microsoft.com/office/powerpoint/2010/main" val="2413056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26533"/>
            <a:ext cx="666000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Familie 2</a:t>
            </a:r>
            <a:endParaRPr lang="de-DE" sz="2800" b="1" dirty="0">
              <a:solidFill>
                <a:srgbClr val="430433"/>
              </a:solidFill>
            </a:endParaRPr>
          </a:p>
        </p:txBody>
      </p:sp>
      <p:sp>
        <p:nvSpPr>
          <p:cNvPr id="7" name="Abgerundetes Rechteck 6"/>
          <p:cNvSpPr/>
          <p:nvPr/>
        </p:nvSpPr>
        <p:spPr>
          <a:xfrm>
            <a:off x="905062" y="1340768"/>
            <a:ext cx="7910182" cy="2016224"/>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Ben H. lebt mit seiner Frau Elli und den drei </a:t>
            </a:r>
            <a:r>
              <a:rPr lang="de-DE" sz="2000" dirty="0" smtClean="0">
                <a:solidFill>
                  <a:schemeClr val="tx1"/>
                </a:solidFill>
              </a:rPr>
              <a:t>Kindern </a:t>
            </a:r>
            <a:r>
              <a:rPr lang="de-DE" sz="2000" dirty="0" err="1" smtClean="0">
                <a:solidFill>
                  <a:schemeClr val="tx1"/>
                </a:solidFill>
              </a:rPr>
              <a:t>Vinc</a:t>
            </a:r>
            <a:r>
              <a:rPr lang="de-DE" sz="2000" dirty="0" smtClean="0">
                <a:solidFill>
                  <a:schemeClr val="tx1"/>
                </a:solidFill>
              </a:rPr>
              <a:t>, </a:t>
            </a:r>
            <a:r>
              <a:rPr lang="de-DE" sz="2000" dirty="0" err="1" smtClean="0">
                <a:solidFill>
                  <a:schemeClr val="tx1"/>
                </a:solidFill>
              </a:rPr>
              <a:t>Melody</a:t>
            </a:r>
            <a:r>
              <a:rPr lang="de-DE" sz="2000" dirty="0" smtClean="0">
                <a:solidFill>
                  <a:schemeClr val="tx1"/>
                </a:solidFill>
              </a:rPr>
              <a:t> </a:t>
            </a:r>
            <a:r>
              <a:rPr lang="de-DE" sz="2000" dirty="0">
                <a:solidFill>
                  <a:schemeClr val="tx1"/>
                </a:solidFill>
              </a:rPr>
              <a:t>und </a:t>
            </a:r>
            <a:r>
              <a:rPr lang="de-DE" sz="2000" dirty="0" smtClean="0">
                <a:solidFill>
                  <a:schemeClr val="tx1"/>
                </a:solidFill>
              </a:rPr>
              <a:t>Tom </a:t>
            </a:r>
            <a:r>
              <a:rPr lang="de-DE" sz="2000" dirty="0">
                <a:solidFill>
                  <a:schemeClr val="tx1"/>
                </a:solidFill>
              </a:rPr>
              <a:t>zusammen. Elli ist gesundheitlich durch eine chronische Erkrankung angeschlagen. </a:t>
            </a:r>
            <a:r>
              <a:rPr lang="de-DE" sz="2000" dirty="0" err="1" smtClean="0">
                <a:solidFill>
                  <a:schemeClr val="tx1"/>
                </a:solidFill>
              </a:rPr>
              <a:t>Vinc</a:t>
            </a:r>
            <a:r>
              <a:rPr lang="de-DE" sz="2000" dirty="0" smtClean="0">
                <a:solidFill>
                  <a:schemeClr val="tx1"/>
                </a:solidFill>
              </a:rPr>
              <a:t> </a:t>
            </a:r>
            <a:r>
              <a:rPr lang="de-DE" sz="2000" dirty="0">
                <a:solidFill>
                  <a:schemeClr val="tx1"/>
                </a:solidFill>
              </a:rPr>
              <a:t>ist mit der Schule fertig, weiß aber noch nicht </a:t>
            </a:r>
            <a:r>
              <a:rPr lang="de-DE" sz="2000" dirty="0" smtClean="0">
                <a:solidFill>
                  <a:schemeClr val="tx1"/>
                </a:solidFill>
              </a:rPr>
              <a:t>genau</a:t>
            </a:r>
            <a:r>
              <a:rPr lang="de-DE" sz="2000" dirty="0">
                <a:solidFill>
                  <a:schemeClr val="tx1"/>
                </a:solidFill>
              </a:rPr>
              <a:t>, was </a:t>
            </a:r>
            <a:r>
              <a:rPr lang="de-DE" sz="2000" dirty="0" smtClean="0">
                <a:solidFill>
                  <a:schemeClr val="tx1"/>
                </a:solidFill>
              </a:rPr>
              <a:t>er </a:t>
            </a:r>
            <a:r>
              <a:rPr lang="de-DE" sz="2000" dirty="0">
                <a:solidFill>
                  <a:schemeClr val="tx1"/>
                </a:solidFill>
              </a:rPr>
              <a:t>machen soll. </a:t>
            </a:r>
            <a:r>
              <a:rPr lang="de-DE" sz="2000" dirty="0" err="1" smtClean="0">
                <a:solidFill>
                  <a:schemeClr val="tx1"/>
                </a:solidFill>
              </a:rPr>
              <a:t>Melody</a:t>
            </a:r>
            <a:r>
              <a:rPr lang="de-DE" sz="2000" dirty="0" smtClean="0">
                <a:solidFill>
                  <a:schemeClr val="tx1"/>
                </a:solidFill>
              </a:rPr>
              <a:t> </a:t>
            </a:r>
            <a:r>
              <a:rPr lang="de-DE" sz="2000" dirty="0">
                <a:solidFill>
                  <a:schemeClr val="tx1"/>
                </a:solidFill>
              </a:rPr>
              <a:t>nimmt die Erkrankung ihrer Mutter stark mit und bräuchte einen </a:t>
            </a:r>
            <a:r>
              <a:rPr lang="de-DE" sz="2000" dirty="0" smtClean="0">
                <a:solidFill>
                  <a:schemeClr val="tx1"/>
                </a:solidFill>
              </a:rPr>
              <a:t>Austausch mit anderen.            </a:t>
            </a:r>
            <a:endParaRPr lang="de-DE" sz="2000" dirty="0">
              <a:solidFill>
                <a:schemeClr val="tx1"/>
              </a:solidFill>
            </a:endParaRPr>
          </a:p>
          <a:p>
            <a:r>
              <a:rPr lang="de-DE" sz="2000" dirty="0" smtClean="0">
                <a:solidFill>
                  <a:schemeClr val="tx1"/>
                </a:solidFill>
              </a:rPr>
              <a:t>Tom </a:t>
            </a:r>
            <a:r>
              <a:rPr lang="de-DE" sz="2000" dirty="0">
                <a:solidFill>
                  <a:schemeClr val="tx1"/>
                </a:solidFill>
              </a:rPr>
              <a:t>liebt </a:t>
            </a:r>
            <a:r>
              <a:rPr lang="de-DE" sz="2000" dirty="0" smtClean="0">
                <a:solidFill>
                  <a:schemeClr val="tx1"/>
                </a:solidFill>
              </a:rPr>
              <a:t>seine </a:t>
            </a:r>
            <a:r>
              <a:rPr lang="de-DE" sz="2000" dirty="0">
                <a:solidFill>
                  <a:schemeClr val="tx1"/>
                </a:solidFill>
              </a:rPr>
              <a:t>Bücherwelt und verschlingt ein Buch nach dem anderen. </a:t>
            </a:r>
          </a:p>
        </p:txBody>
      </p:sp>
      <p:sp>
        <p:nvSpPr>
          <p:cNvPr id="5" name="Ellipse 4"/>
          <p:cNvSpPr/>
          <p:nvPr/>
        </p:nvSpPr>
        <p:spPr>
          <a:xfrm>
            <a:off x="179512" y="908720"/>
            <a:ext cx="1296144" cy="504055"/>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grpSp>
        <p:nvGrpSpPr>
          <p:cNvPr id="2" name="Gruppieren 1"/>
          <p:cNvGrpSpPr/>
          <p:nvPr/>
        </p:nvGrpSpPr>
        <p:grpSpPr>
          <a:xfrm>
            <a:off x="323528" y="3429000"/>
            <a:ext cx="8491714" cy="2016224"/>
            <a:chOff x="539552" y="3333408"/>
            <a:chExt cx="8491714" cy="2016224"/>
          </a:xfrm>
        </p:grpSpPr>
        <p:sp>
          <p:nvSpPr>
            <p:cNvPr id="9" name="Abgerundetes Rechteck 8"/>
            <p:cNvSpPr/>
            <p:nvPr/>
          </p:nvSpPr>
          <p:spPr>
            <a:xfrm>
              <a:off x="1121085" y="3549432"/>
              <a:ext cx="7910181"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Ben überlegt und will seiner Frau Elli einen Vorschlag machen: </a:t>
              </a:r>
            </a:p>
            <a:p>
              <a:pPr algn="just"/>
              <a:r>
                <a:rPr lang="de-DE" sz="2000" dirty="0">
                  <a:solidFill>
                    <a:schemeClr val="tx1"/>
                  </a:solidFill>
                </a:rPr>
                <a:t>Wo könnte sich Elli Hilfe holen? </a:t>
              </a:r>
            </a:p>
          </p:txBody>
        </p:sp>
        <p:sp>
          <p:nvSpPr>
            <p:cNvPr id="11" name="Abgerundetes Rechteck 10"/>
            <p:cNvSpPr/>
            <p:nvPr/>
          </p:nvSpPr>
          <p:spPr>
            <a:xfrm>
              <a:off x="1121085" y="4557544"/>
              <a:ext cx="7910181"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Was könnte für die drei </a:t>
              </a:r>
              <a:r>
                <a:rPr lang="de-DE" sz="2000" dirty="0" smtClean="0">
                  <a:solidFill>
                    <a:schemeClr val="tx1"/>
                  </a:solidFill>
                </a:rPr>
                <a:t>Kinder </a:t>
              </a:r>
              <a:r>
                <a:rPr lang="de-DE" sz="2000" dirty="0">
                  <a:solidFill>
                    <a:schemeClr val="tx1"/>
                  </a:solidFill>
                </a:rPr>
                <a:t>in der jeweiligen Situation eine Hilfe sein? Unterstützung, Beratung, Ablenkung/Freizeitaktivität?</a:t>
              </a:r>
            </a:p>
          </p:txBody>
        </p:sp>
        <p:sp>
          <p:nvSpPr>
            <p:cNvPr id="6" name="Ellipse 5"/>
            <p:cNvSpPr/>
            <p:nvPr/>
          </p:nvSpPr>
          <p:spPr>
            <a:xfrm>
              <a:off x="539552" y="33334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1</a:t>
              </a:r>
            </a:p>
          </p:txBody>
        </p:sp>
        <p:sp>
          <p:nvSpPr>
            <p:cNvPr id="15" name="Ellipse 14"/>
            <p:cNvSpPr/>
            <p:nvPr/>
          </p:nvSpPr>
          <p:spPr>
            <a:xfrm>
              <a:off x="539552" y="434152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229070"/>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8" y="5805264"/>
            <a:ext cx="8491715"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2000" dirty="0">
                <a:solidFill>
                  <a:schemeClr val="tx1"/>
                </a:solidFill>
              </a:rPr>
              <a:t>Schaut Euch die </a:t>
            </a:r>
            <a:r>
              <a:rPr lang="de-DE" sz="2000" dirty="0" smtClean="0">
                <a:solidFill>
                  <a:schemeClr val="tx1"/>
                </a:solidFill>
              </a:rPr>
              <a:t>Info-Karten </a:t>
            </a:r>
            <a:r>
              <a:rPr lang="de-DE" sz="2000" dirty="0">
                <a:solidFill>
                  <a:schemeClr val="tx1"/>
                </a:solidFill>
              </a:rPr>
              <a:t>zu den Beratungsstellen </a:t>
            </a:r>
            <a:r>
              <a:rPr lang="de-DE" sz="2000" dirty="0" smtClean="0">
                <a:solidFill>
                  <a:schemeClr val="tx1"/>
                </a:solidFill>
              </a:rPr>
              <a:t>und Freizeitaktivitäten in </a:t>
            </a:r>
            <a:r>
              <a:rPr lang="de-DE" sz="2000" dirty="0">
                <a:solidFill>
                  <a:schemeClr val="tx1"/>
                </a:solidFill>
              </a:rPr>
              <a:t>Trier an und überlegt gemeinsam: Was würdet ihr </a:t>
            </a:r>
            <a:r>
              <a:rPr lang="de-DE" sz="2000" dirty="0" smtClean="0">
                <a:solidFill>
                  <a:schemeClr val="tx1"/>
                </a:solidFill>
              </a:rPr>
              <a:t>Bens </a:t>
            </a:r>
            <a:r>
              <a:rPr lang="de-DE" sz="2000" dirty="0">
                <a:solidFill>
                  <a:schemeClr val="tx1"/>
                </a:solidFill>
              </a:rPr>
              <a:t>Familie raten?  </a:t>
            </a:r>
          </a:p>
        </p:txBody>
      </p:sp>
    </p:spTree>
    <p:extLst>
      <p:ext uri="{BB962C8B-B14F-4D97-AF65-F5344CB8AC3E}">
        <p14:creationId xmlns:p14="http://schemas.microsoft.com/office/powerpoint/2010/main" val="2800617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55576" y="188640"/>
            <a:ext cx="698477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Familie 3</a:t>
            </a:r>
            <a:endParaRPr lang="de-DE" sz="2800" b="1" dirty="0">
              <a:solidFill>
                <a:srgbClr val="430433"/>
              </a:solidFill>
            </a:endParaRPr>
          </a:p>
        </p:txBody>
      </p:sp>
      <p:sp>
        <p:nvSpPr>
          <p:cNvPr id="7" name="Abgerundetes Rechteck 6"/>
          <p:cNvSpPr/>
          <p:nvPr/>
        </p:nvSpPr>
        <p:spPr>
          <a:xfrm>
            <a:off x="1043608" y="1268760"/>
            <a:ext cx="7771635" cy="2376264"/>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    </a:t>
            </a:r>
            <a:r>
              <a:rPr lang="de-DE" sz="2000" dirty="0" err="1" smtClean="0">
                <a:solidFill>
                  <a:schemeClr val="tx1"/>
                </a:solidFill>
              </a:rPr>
              <a:t>Lio</a:t>
            </a:r>
            <a:r>
              <a:rPr lang="de-DE" sz="2000" dirty="0" smtClean="0">
                <a:solidFill>
                  <a:schemeClr val="tx1"/>
                </a:solidFill>
              </a:rPr>
              <a:t> lebt mit seinen Eltern und seinem jüngeren Bruder Milan zusammen. So richtig Zeit haben die Eltern gerade nicht für ihn, denn sein Bruder hat eine seltene Atemwegserkrankung. Hier sind die Eltern häufig eingespannt und müssen besonders auf Milan achtgeben.          Bei </a:t>
            </a:r>
            <a:r>
              <a:rPr lang="de-DE" sz="2000" dirty="0" err="1" smtClean="0">
                <a:solidFill>
                  <a:schemeClr val="tx1"/>
                </a:solidFill>
              </a:rPr>
              <a:t>Lio</a:t>
            </a:r>
            <a:r>
              <a:rPr lang="de-DE" sz="2000" dirty="0" smtClean="0">
                <a:solidFill>
                  <a:schemeClr val="tx1"/>
                </a:solidFill>
              </a:rPr>
              <a:t> läuft es nicht so gut in der Schule; mit seinen Leistungen geht es Berg ab. Insgesamt fühlt sich </a:t>
            </a:r>
            <a:r>
              <a:rPr lang="de-DE" sz="2000" dirty="0" err="1" smtClean="0">
                <a:solidFill>
                  <a:schemeClr val="tx1"/>
                </a:solidFill>
              </a:rPr>
              <a:t>Lio</a:t>
            </a:r>
            <a:r>
              <a:rPr lang="de-DE" sz="2000" dirty="0" smtClean="0">
                <a:solidFill>
                  <a:schemeClr val="tx1"/>
                </a:solidFill>
              </a:rPr>
              <a:t> gerade unsicher; seit Kurzem hat er das Gefühl, dass er sich in einen Mitschüler verliebt hat.  </a:t>
            </a:r>
            <a:endParaRPr lang="de-DE" sz="2000" dirty="0">
              <a:solidFill>
                <a:schemeClr val="tx1"/>
              </a:solidFill>
            </a:endParaRPr>
          </a:p>
        </p:txBody>
      </p:sp>
      <p:sp>
        <p:nvSpPr>
          <p:cNvPr id="5" name="Ellipse 4"/>
          <p:cNvSpPr/>
          <p:nvPr/>
        </p:nvSpPr>
        <p:spPr>
          <a:xfrm>
            <a:off x="179512" y="944724"/>
            <a:ext cx="1440160" cy="504056"/>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dirty="0">
                <a:solidFill>
                  <a:schemeClr val="tx1"/>
                </a:solidFill>
              </a:rPr>
              <a:t>Situation</a:t>
            </a:r>
          </a:p>
        </p:txBody>
      </p:sp>
      <p:grpSp>
        <p:nvGrpSpPr>
          <p:cNvPr id="2" name="Gruppieren 1"/>
          <p:cNvGrpSpPr/>
          <p:nvPr/>
        </p:nvGrpSpPr>
        <p:grpSpPr>
          <a:xfrm>
            <a:off x="323528" y="3645024"/>
            <a:ext cx="8491714" cy="2160240"/>
            <a:chOff x="539552" y="3333408"/>
            <a:chExt cx="8491714" cy="2160240"/>
          </a:xfrm>
        </p:grpSpPr>
        <p:sp>
          <p:nvSpPr>
            <p:cNvPr id="9" name="Abgerundetes Rechteck 8"/>
            <p:cNvSpPr/>
            <p:nvPr/>
          </p:nvSpPr>
          <p:spPr>
            <a:xfrm>
              <a:off x="1121085" y="3549432"/>
              <a:ext cx="7910181" cy="100811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err="1" smtClean="0">
                  <a:solidFill>
                    <a:prstClr val="black"/>
                  </a:solidFill>
                </a:rPr>
                <a:t>Lio</a:t>
              </a:r>
              <a:r>
                <a:rPr lang="de-DE" sz="2000" dirty="0" smtClean="0">
                  <a:solidFill>
                    <a:prstClr val="black"/>
                  </a:solidFill>
                </a:rPr>
                <a:t> möchte für sich (und die ganze Familie) nach einer Möglichkeit suchen, mit der Erkrankung seines Bruders besser klar zu kommen. </a:t>
              </a:r>
            </a:p>
            <a:p>
              <a:pPr lvl="0" algn="just"/>
              <a:r>
                <a:rPr lang="de-DE" sz="2000" dirty="0" smtClean="0">
                  <a:solidFill>
                    <a:prstClr val="black"/>
                  </a:solidFill>
                </a:rPr>
                <a:t>Wo könnte er sich Informationen oder Hilfe holen?  </a:t>
              </a:r>
              <a:endParaRPr lang="de-DE" sz="2000" dirty="0">
                <a:solidFill>
                  <a:prstClr val="black"/>
                </a:solidFill>
              </a:endParaRPr>
            </a:p>
          </p:txBody>
        </p:sp>
        <p:sp>
          <p:nvSpPr>
            <p:cNvPr id="11" name="Abgerundetes Rechteck 10"/>
            <p:cNvSpPr/>
            <p:nvPr/>
          </p:nvSpPr>
          <p:spPr>
            <a:xfrm>
              <a:off x="1121085" y="4701560"/>
              <a:ext cx="7910181"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Wo könnte sich </a:t>
              </a:r>
              <a:r>
                <a:rPr lang="de-DE" sz="2000" dirty="0" err="1" smtClean="0">
                  <a:solidFill>
                    <a:prstClr val="black"/>
                  </a:solidFill>
                </a:rPr>
                <a:t>Lio</a:t>
              </a:r>
              <a:r>
                <a:rPr lang="de-DE" sz="2000" dirty="0" smtClean="0">
                  <a:solidFill>
                    <a:prstClr val="black"/>
                  </a:solidFill>
                </a:rPr>
                <a:t> mit anderen austauschen, um seiner Frage/seiner  Neigung nach Homosexualität nachzugehen und mehr zu erfahren?</a:t>
              </a:r>
              <a:endParaRPr lang="de-DE" sz="2000" dirty="0">
                <a:solidFill>
                  <a:prstClr val="black"/>
                </a:solidFill>
              </a:endParaRPr>
            </a:p>
          </p:txBody>
        </p:sp>
        <p:sp>
          <p:nvSpPr>
            <p:cNvPr id="6" name="Ellipse 5"/>
            <p:cNvSpPr/>
            <p:nvPr/>
          </p:nvSpPr>
          <p:spPr>
            <a:xfrm>
              <a:off x="539552" y="33334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34152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27430"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8" y="5949280"/>
            <a:ext cx="8482020"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2000" dirty="0">
                <a:solidFill>
                  <a:schemeClr val="tx1"/>
                </a:solidFill>
              </a:rPr>
              <a:t>Schaut Euch die einzelnen Info-Karten zu den Beratungsstellen in Trier an und überlegt gemeinsam: Was würdet ihr </a:t>
            </a:r>
            <a:r>
              <a:rPr lang="de-DE" sz="2000" dirty="0" err="1" smtClean="0">
                <a:solidFill>
                  <a:schemeClr val="tx1"/>
                </a:solidFill>
              </a:rPr>
              <a:t>Lio</a:t>
            </a:r>
            <a:r>
              <a:rPr lang="de-DE" sz="2000" dirty="0" smtClean="0">
                <a:solidFill>
                  <a:schemeClr val="tx1"/>
                </a:solidFill>
              </a:rPr>
              <a:t> an Informationen mitteilen?  </a:t>
            </a:r>
            <a:endParaRPr lang="de-DE" sz="2000" dirty="0">
              <a:solidFill>
                <a:schemeClr val="tx1"/>
              </a:solidFill>
            </a:endParaRPr>
          </a:p>
        </p:txBody>
      </p:sp>
    </p:spTree>
    <p:extLst>
      <p:ext uri="{BB962C8B-B14F-4D97-AF65-F5344CB8AC3E}">
        <p14:creationId xmlns:p14="http://schemas.microsoft.com/office/powerpoint/2010/main" val="789987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20908" y="260647"/>
            <a:ext cx="6912768"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Paar 1</a:t>
            </a:r>
            <a:endParaRPr lang="de-DE" sz="2800" b="1" dirty="0">
              <a:solidFill>
                <a:srgbClr val="430433"/>
              </a:solidFill>
            </a:endParaRPr>
          </a:p>
        </p:txBody>
      </p:sp>
      <p:sp>
        <p:nvSpPr>
          <p:cNvPr id="7" name="Abgerundetes Rechteck 6"/>
          <p:cNvSpPr/>
          <p:nvPr/>
        </p:nvSpPr>
        <p:spPr>
          <a:xfrm>
            <a:off x="905062" y="1484784"/>
            <a:ext cx="7910182" cy="2016224"/>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Jessica und Leo wohnen seit kurzem zusammen. Jessica ist derzeit auf Jobsuche und bräuchte manchmal Hilfe beim Schreiben von Bewerbungsunterlagen. Leo arbeitet in der Montage und ist häufiger auch einmal längere Zeit weg. Manchmal streiten sich Leo und Jessica; sind noch nicht so eingespielt in ihrem neuen Haushalt und der ersten Bude.</a:t>
            </a:r>
          </a:p>
        </p:txBody>
      </p:sp>
      <p:sp>
        <p:nvSpPr>
          <p:cNvPr id="5" name="Ellipse 4"/>
          <p:cNvSpPr/>
          <p:nvPr/>
        </p:nvSpPr>
        <p:spPr>
          <a:xfrm>
            <a:off x="179512" y="968145"/>
            <a:ext cx="1296143" cy="588647"/>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grpSp>
        <p:nvGrpSpPr>
          <p:cNvPr id="2" name="Gruppieren 1"/>
          <p:cNvGrpSpPr/>
          <p:nvPr/>
        </p:nvGrpSpPr>
        <p:grpSpPr>
          <a:xfrm>
            <a:off x="323528" y="3429000"/>
            <a:ext cx="8491714" cy="2232248"/>
            <a:chOff x="539552" y="3333408"/>
            <a:chExt cx="8491714" cy="2232248"/>
          </a:xfrm>
        </p:grpSpPr>
        <p:sp>
          <p:nvSpPr>
            <p:cNvPr id="9" name="Abgerundetes Rechteck 8"/>
            <p:cNvSpPr/>
            <p:nvPr/>
          </p:nvSpPr>
          <p:spPr>
            <a:xfrm>
              <a:off x="1121085" y="3549432"/>
              <a:ext cx="7910181" cy="72008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Wo könnte sich Jessica weitere Unterstützung in Sachen Jobsuche und Bewerbungsschreiben einholen? </a:t>
              </a:r>
              <a:endParaRPr lang="de-DE" sz="2000" dirty="0">
                <a:solidFill>
                  <a:prstClr val="black"/>
                </a:solidFill>
              </a:endParaRPr>
            </a:p>
          </p:txBody>
        </p:sp>
        <p:sp>
          <p:nvSpPr>
            <p:cNvPr id="11" name="Abgerundetes Rechteck 10"/>
            <p:cNvSpPr/>
            <p:nvPr/>
          </p:nvSpPr>
          <p:spPr>
            <a:xfrm>
              <a:off x="1121085" y="4485536"/>
              <a:ext cx="7910181" cy="10801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Was könnten die beiden machen, um ihre Streitigkeiten wegen des gemeinsamen Haushalts besser in den Griff zu bekommen? </a:t>
              </a:r>
            </a:p>
            <a:p>
              <a:pPr lvl="0" algn="just"/>
              <a:r>
                <a:rPr lang="de-DE" sz="2000" dirty="0" smtClean="0">
                  <a:solidFill>
                    <a:prstClr val="black"/>
                  </a:solidFill>
                </a:rPr>
                <a:t>Wo könnten sie sich hierzu beraten lassen?</a:t>
              </a:r>
              <a:endParaRPr lang="de-DE" sz="2000" dirty="0">
                <a:solidFill>
                  <a:prstClr val="black"/>
                </a:solidFill>
              </a:endParaRPr>
            </a:p>
          </p:txBody>
        </p:sp>
        <p:sp>
          <p:nvSpPr>
            <p:cNvPr id="6" name="Ellipse 5"/>
            <p:cNvSpPr/>
            <p:nvPr/>
          </p:nvSpPr>
          <p:spPr>
            <a:xfrm>
              <a:off x="539552" y="33334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26951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8" y="5805264"/>
            <a:ext cx="8491715"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2000" dirty="0">
                <a:solidFill>
                  <a:schemeClr val="tx1"/>
                </a:solidFill>
              </a:rPr>
              <a:t>Schaut Euch die einzelnen Info-Karten zu den Beratungsstellen in Trier an und überlegt gemeinsam: Was würdet ihr Jessica und Leo raten?  </a:t>
            </a:r>
          </a:p>
        </p:txBody>
      </p:sp>
    </p:spTree>
    <p:extLst>
      <p:ext uri="{BB962C8B-B14F-4D97-AF65-F5344CB8AC3E}">
        <p14:creationId xmlns:p14="http://schemas.microsoft.com/office/powerpoint/2010/main" val="789987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91579" y="285449"/>
            <a:ext cx="680475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Paar 2</a:t>
            </a:r>
            <a:endParaRPr lang="de-DE" sz="2800" b="1" dirty="0">
              <a:solidFill>
                <a:srgbClr val="430433"/>
              </a:solidFill>
            </a:endParaRPr>
          </a:p>
        </p:txBody>
      </p:sp>
      <p:sp>
        <p:nvSpPr>
          <p:cNvPr id="7" name="Abgerundetes Rechteck 6"/>
          <p:cNvSpPr/>
          <p:nvPr/>
        </p:nvSpPr>
        <p:spPr>
          <a:xfrm>
            <a:off x="656901" y="1529178"/>
            <a:ext cx="8019556" cy="2088232"/>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Richard und Nora sind erst seit kurzem in der Stadt. Beide kommen nicht aus Deutschland. Richard kann schon ganz gut Deutsch lesen und sprechen. Nora hat mehr Probleme und muss dringend noch einmal einen Deutschkurs belegen, um im Alltag Fuß fassen zu können. </a:t>
            </a:r>
            <a:r>
              <a:rPr lang="de-DE" sz="2000" dirty="0" smtClean="0">
                <a:solidFill>
                  <a:schemeClr val="tx1"/>
                </a:solidFill>
              </a:rPr>
              <a:t>         </a:t>
            </a:r>
          </a:p>
          <a:p>
            <a:r>
              <a:rPr lang="de-DE" sz="2000" dirty="0" smtClean="0">
                <a:solidFill>
                  <a:schemeClr val="tx1"/>
                </a:solidFill>
              </a:rPr>
              <a:t>Sie </a:t>
            </a:r>
            <a:r>
              <a:rPr lang="de-DE" sz="2000" dirty="0">
                <a:solidFill>
                  <a:schemeClr val="tx1"/>
                </a:solidFill>
              </a:rPr>
              <a:t>sind auf der Suche nach einer günstigen Wohnung. Richard will sich in Sachen Job noch mehr kümmern und sucht hier Hilfe.</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55800"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79230" y="5846829"/>
            <a:ext cx="8582397"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a:r>
              <a:rPr lang="de-DE" sz="2000" dirty="0">
                <a:solidFill>
                  <a:schemeClr val="tx1"/>
                </a:solidFill>
              </a:rPr>
              <a:t>Schaut Euch die einzelnen Info-Karten zu den Einrichtungen und Beratungsstellen in Trier an und überlegt gemeinsam: Was würdet ihr Nora und Richard raten?  </a:t>
            </a:r>
          </a:p>
        </p:txBody>
      </p:sp>
      <p:grpSp>
        <p:nvGrpSpPr>
          <p:cNvPr id="3" name="Gruppieren 2"/>
          <p:cNvGrpSpPr/>
          <p:nvPr/>
        </p:nvGrpSpPr>
        <p:grpSpPr>
          <a:xfrm>
            <a:off x="827584" y="3779450"/>
            <a:ext cx="7699628" cy="1881798"/>
            <a:chOff x="323528" y="3501008"/>
            <a:chExt cx="7699628" cy="1881798"/>
          </a:xfrm>
        </p:grpSpPr>
        <p:grpSp>
          <p:nvGrpSpPr>
            <p:cNvPr id="2" name="Gruppieren 1"/>
            <p:cNvGrpSpPr/>
            <p:nvPr/>
          </p:nvGrpSpPr>
          <p:grpSpPr>
            <a:xfrm>
              <a:off x="323528" y="3501008"/>
              <a:ext cx="7699627" cy="1179742"/>
              <a:chOff x="539552" y="3405416"/>
              <a:chExt cx="7699627" cy="1179742"/>
            </a:xfrm>
          </p:grpSpPr>
          <p:sp>
            <p:nvSpPr>
              <p:cNvPr id="9" name="Abgerundetes Rechteck 8"/>
              <p:cNvSpPr/>
              <p:nvPr/>
            </p:nvSpPr>
            <p:spPr>
              <a:xfrm>
                <a:off x="1121085" y="3549432"/>
                <a:ext cx="7118094" cy="39604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Was könnte Richard in Bezug auf seine Jobsuche unternehmen? </a:t>
                </a:r>
                <a:endParaRPr lang="de-DE" sz="2000" dirty="0">
                  <a:solidFill>
                    <a:prstClr val="black"/>
                  </a:solidFill>
                </a:endParaRPr>
              </a:p>
            </p:txBody>
          </p:sp>
          <p:sp>
            <p:nvSpPr>
              <p:cNvPr id="11" name="Abgerundetes Rechteck 10"/>
              <p:cNvSpPr/>
              <p:nvPr/>
            </p:nvSpPr>
            <p:spPr>
              <a:xfrm>
                <a:off x="1121085" y="4175307"/>
                <a:ext cx="7118094" cy="40985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Wie und wo kann Nora noch besser Deutsch lernen?</a:t>
                </a:r>
                <a:endParaRPr lang="de-DE" sz="2000" dirty="0">
                  <a:solidFill>
                    <a:prstClr val="black"/>
                  </a:solidFill>
                </a:endParaRPr>
              </a:p>
            </p:txBody>
          </p:sp>
          <p:sp>
            <p:nvSpPr>
              <p:cNvPr id="6" name="Ellipse 5"/>
              <p:cNvSpPr/>
              <p:nvPr/>
            </p:nvSpPr>
            <p:spPr>
              <a:xfrm>
                <a:off x="539552" y="340541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031291"/>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2" name="Ellipse 11"/>
            <p:cNvSpPr/>
            <p:nvPr/>
          </p:nvSpPr>
          <p:spPr>
            <a:xfrm>
              <a:off x="323528" y="4774955"/>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3</a:t>
              </a:r>
              <a:endParaRPr lang="de-DE" b="1" dirty="0">
                <a:solidFill>
                  <a:schemeClr val="tx1"/>
                </a:solidFill>
              </a:endParaRPr>
            </a:p>
          </p:txBody>
        </p:sp>
        <p:sp>
          <p:nvSpPr>
            <p:cNvPr id="13" name="Abgerundetes Rechteck 12"/>
            <p:cNvSpPr/>
            <p:nvPr/>
          </p:nvSpPr>
          <p:spPr>
            <a:xfrm>
              <a:off x="905062" y="4918971"/>
              <a:ext cx="7118094" cy="4638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Wo könnten die beiden Hilfe zur Wohnungssuche bekommen?</a:t>
              </a:r>
              <a:endParaRPr lang="de-DE" sz="2000" dirty="0">
                <a:solidFill>
                  <a:prstClr val="black"/>
                </a:solidFill>
              </a:endParaRPr>
            </a:p>
          </p:txBody>
        </p:sp>
      </p:grpSp>
      <p:sp>
        <p:nvSpPr>
          <p:cNvPr id="17" name="Ellipse 16"/>
          <p:cNvSpPr/>
          <p:nvPr/>
        </p:nvSpPr>
        <p:spPr>
          <a:xfrm>
            <a:off x="143508" y="980728"/>
            <a:ext cx="1332148" cy="588647"/>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spTree>
    <p:extLst>
      <p:ext uri="{BB962C8B-B14F-4D97-AF65-F5344CB8AC3E}">
        <p14:creationId xmlns:p14="http://schemas.microsoft.com/office/powerpoint/2010/main" val="3643004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656901" y="285449"/>
            <a:ext cx="6939434"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Single 1</a:t>
            </a:r>
            <a:endParaRPr lang="de-DE" sz="2800" b="1" dirty="0">
              <a:solidFill>
                <a:srgbClr val="430433"/>
              </a:solidFill>
            </a:endParaRPr>
          </a:p>
        </p:txBody>
      </p:sp>
      <p:sp>
        <p:nvSpPr>
          <p:cNvPr id="7" name="Abgerundetes Rechteck 6"/>
          <p:cNvSpPr/>
          <p:nvPr/>
        </p:nvSpPr>
        <p:spPr>
          <a:xfrm>
            <a:off x="656901" y="1529178"/>
            <a:ext cx="7947547" cy="1477382"/>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Elke B. lebt alleine. Sie fühlt sich manchmal einsam und weiß nicht recht, wie sie das ändern könnte. Manchmal denkt sie, dass sie noch eine Depression bekommt oder vielleicht auch schon eine hat. Das will sie bei ihrem Hausarzt aber auch irgendwie nicht ansprechen. </a:t>
            </a:r>
            <a:endParaRPr lang="de-DE" sz="2000" dirty="0">
              <a:solidFill>
                <a:schemeClr val="tx1"/>
              </a:solidFill>
            </a:endParaRP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55800"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79230" y="5589240"/>
            <a:ext cx="8582397"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a:r>
              <a:rPr lang="de-DE" sz="2000" dirty="0">
                <a:solidFill>
                  <a:schemeClr val="tx1"/>
                </a:solidFill>
              </a:rPr>
              <a:t>Schaut Euch die einzelnen Info-Karten zu den Einrichtungen und Beratungsstellen in Trier an und überlegt gemeinsam: Was würdet ihr </a:t>
            </a:r>
            <a:r>
              <a:rPr lang="de-DE" sz="2000" dirty="0" smtClean="0">
                <a:solidFill>
                  <a:schemeClr val="tx1"/>
                </a:solidFill>
              </a:rPr>
              <a:t>Elke B. raten</a:t>
            </a:r>
            <a:r>
              <a:rPr lang="de-DE" sz="2000" dirty="0">
                <a:solidFill>
                  <a:schemeClr val="tx1"/>
                </a:solidFill>
              </a:rPr>
              <a:t>?  </a:t>
            </a:r>
          </a:p>
        </p:txBody>
      </p:sp>
      <p:grpSp>
        <p:nvGrpSpPr>
          <p:cNvPr id="2" name="Gruppieren 1"/>
          <p:cNvGrpSpPr/>
          <p:nvPr/>
        </p:nvGrpSpPr>
        <p:grpSpPr>
          <a:xfrm>
            <a:off x="395536" y="3388882"/>
            <a:ext cx="8091563" cy="1712737"/>
            <a:chOff x="539552" y="3405416"/>
            <a:chExt cx="8091563" cy="1712737"/>
          </a:xfrm>
        </p:grpSpPr>
        <p:sp>
          <p:nvSpPr>
            <p:cNvPr id="9" name="Abgerundetes Rechteck 8"/>
            <p:cNvSpPr/>
            <p:nvPr/>
          </p:nvSpPr>
          <p:spPr>
            <a:xfrm>
              <a:off x="1121085" y="3549432"/>
              <a:ext cx="7510030" cy="504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Welche Beratungsstellen gibt es in Trier, die Elke B. aufsuchen könnte? </a:t>
              </a:r>
              <a:endParaRPr lang="de-DE" sz="2000" dirty="0">
                <a:solidFill>
                  <a:prstClr val="black"/>
                </a:solidFill>
              </a:endParaRPr>
            </a:p>
          </p:txBody>
        </p:sp>
        <p:sp>
          <p:nvSpPr>
            <p:cNvPr id="11" name="Abgerundetes Rechteck 10"/>
            <p:cNvSpPr/>
            <p:nvPr/>
          </p:nvSpPr>
          <p:spPr>
            <a:xfrm>
              <a:off x="1121085" y="4395359"/>
              <a:ext cx="7510030" cy="72279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Wie könnte Elke B. mehr Kontakt zu Menschen bekommen oder eine sinnvolle Freizeitbeschäftigung finden?</a:t>
              </a:r>
              <a:endParaRPr lang="de-DE" sz="2000" dirty="0">
                <a:solidFill>
                  <a:prstClr val="black"/>
                </a:solidFill>
              </a:endParaRPr>
            </a:p>
          </p:txBody>
        </p:sp>
        <p:sp>
          <p:nvSpPr>
            <p:cNvPr id="6" name="Ellipse 5"/>
            <p:cNvSpPr/>
            <p:nvPr/>
          </p:nvSpPr>
          <p:spPr>
            <a:xfrm>
              <a:off x="539552" y="340541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30963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7" name="Ellipse 16"/>
          <p:cNvSpPr/>
          <p:nvPr/>
        </p:nvSpPr>
        <p:spPr>
          <a:xfrm>
            <a:off x="143508" y="980728"/>
            <a:ext cx="1332148" cy="588647"/>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spTree>
    <p:extLst>
      <p:ext uri="{BB962C8B-B14F-4D97-AF65-F5344CB8AC3E}">
        <p14:creationId xmlns:p14="http://schemas.microsoft.com/office/powerpoint/2010/main" val="2797575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539552" y="285449"/>
            <a:ext cx="7056783"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Single 2</a:t>
            </a:r>
            <a:endParaRPr lang="de-DE" sz="2800" b="1" dirty="0">
              <a:solidFill>
                <a:srgbClr val="430433"/>
              </a:solidFill>
            </a:endParaRPr>
          </a:p>
        </p:txBody>
      </p:sp>
      <p:sp>
        <p:nvSpPr>
          <p:cNvPr id="7" name="Abgerundetes Rechteck 6"/>
          <p:cNvSpPr/>
          <p:nvPr/>
        </p:nvSpPr>
        <p:spPr>
          <a:xfrm>
            <a:off x="656901" y="1529178"/>
            <a:ext cx="7947547" cy="2363760"/>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Jonas ist noch in der Ausbildung und lebt in seiner ersten eigenen Wohnung. Irgendwie läuft es nicht so rund für ihn; er weiß aber auch nicht recht, woran es liegt oder was er ändern könnte. Häufig hängt er mit Kumpels am Wochenende ab und betrinkt sich regelmäßig; auch mal so, dass er den nächsten </a:t>
            </a:r>
            <a:r>
              <a:rPr lang="de-DE" sz="2000" smtClean="0">
                <a:solidFill>
                  <a:schemeClr val="tx1"/>
                </a:solidFill>
              </a:rPr>
              <a:t>Tag nur </a:t>
            </a:r>
            <a:r>
              <a:rPr lang="de-DE" sz="2000" dirty="0" smtClean="0">
                <a:solidFill>
                  <a:schemeClr val="tx1"/>
                </a:solidFill>
              </a:rPr>
              <a:t>noch seinen Rausch ausschlafen kann. Im Betrieb, in dem er die Ausbildung macht, hat es schon Ärger gegeben, weil er immer müde und unkonzentriert ist.</a:t>
            </a:r>
            <a:endParaRPr lang="de-DE" sz="2000" dirty="0">
              <a:solidFill>
                <a:schemeClr val="tx1"/>
              </a:solidFill>
            </a:endParaRP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55800"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79230" y="5877272"/>
            <a:ext cx="8582397"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a:r>
              <a:rPr lang="de-DE" sz="2000" dirty="0">
                <a:solidFill>
                  <a:schemeClr val="tx1"/>
                </a:solidFill>
              </a:rPr>
              <a:t>Schaut Euch die einzelnen Info-Karten zu den Einrichtungen und Beratungsstellen in Trier an und überlegt gemeinsam: Was würdet ihr </a:t>
            </a:r>
            <a:r>
              <a:rPr lang="de-DE" sz="2000" dirty="0" smtClean="0">
                <a:solidFill>
                  <a:schemeClr val="tx1"/>
                </a:solidFill>
              </a:rPr>
              <a:t>Jonas raten</a:t>
            </a:r>
            <a:r>
              <a:rPr lang="de-DE" sz="2000" dirty="0">
                <a:solidFill>
                  <a:schemeClr val="tx1"/>
                </a:solidFill>
              </a:rPr>
              <a:t>?  </a:t>
            </a:r>
          </a:p>
        </p:txBody>
      </p:sp>
      <p:grpSp>
        <p:nvGrpSpPr>
          <p:cNvPr id="2" name="Gruppieren 1"/>
          <p:cNvGrpSpPr/>
          <p:nvPr/>
        </p:nvGrpSpPr>
        <p:grpSpPr>
          <a:xfrm>
            <a:off x="440877" y="4171414"/>
            <a:ext cx="8091563" cy="1345818"/>
            <a:chOff x="539552" y="3517542"/>
            <a:chExt cx="8091563" cy="1345818"/>
          </a:xfrm>
        </p:grpSpPr>
        <p:sp>
          <p:nvSpPr>
            <p:cNvPr id="9" name="Abgerundetes Rechteck 8"/>
            <p:cNvSpPr/>
            <p:nvPr/>
          </p:nvSpPr>
          <p:spPr>
            <a:xfrm>
              <a:off x="1121085" y="3661614"/>
              <a:ext cx="7510030" cy="468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Welche Beratungsstellen gibt es in Trier, die Jonas aufsuchen könnte? </a:t>
              </a:r>
              <a:endParaRPr lang="de-DE" sz="2000" dirty="0">
                <a:solidFill>
                  <a:prstClr val="black"/>
                </a:solidFill>
              </a:endParaRPr>
            </a:p>
          </p:txBody>
        </p:sp>
        <p:sp>
          <p:nvSpPr>
            <p:cNvPr id="11" name="Abgerundetes Rechteck 10"/>
            <p:cNvSpPr/>
            <p:nvPr/>
          </p:nvSpPr>
          <p:spPr>
            <a:xfrm>
              <a:off x="1121085" y="4395360"/>
              <a:ext cx="7510030" cy="468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Wie könnte Jonas seine Freizeit besser organisieren?</a:t>
              </a:r>
              <a:endParaRPr lang="de-DE" sz="2000" dirty="0">
                <a:solidFill>
                  <a:prstClr val="black"/>
                </a:solidFill>
              </a:endParaRPr>
            </a:p>
          </p:txBody>
        </p:sp>
        <p:sp>
          <p:nvSpPr>
            <p:cNvPr id="6" name="Ellipse 5"/>
            <p:cNvSpPr/>
            <p:nvPr/>
          </p:nvSpPr>
          <p:spPr>
            <a:xfrm>
              <a:off x="539552" y="3517542"/>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30963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7" name="Ellipse 16"/>
          <p:cNvSpPr/>
          <p:nvPr/>
        </p:nvSpPr>
        <p:spPr>
          <a:xfrm>
            <a:off x="143508" y="980728"/>
            <a:ext cx="1332148" cy="588647"/>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spTree>
    <p:extLst>
      <p:ext uri="{BB962C8B-B14F-4D97-AF65-F5344CB8AC3E}">
        <p14:creationId xmlns:p14="http://schemas.microsoft.com/office/powerpoint/2010/main" val="2815065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791579" y="285449"/>
            <a:ext cx="680475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rgbClr val="430433"/>
                </a:solidFill>
              </a:rPr>
              <a:t>Beratungsstellen - Fallgeschichte Single 3</a:t>
            </a:r>
            <a:endParaRPr lang="de-DE" sz="2800" b="1" dirty="0">
              <a:solidFill>
                <a:srgbClr val="430433"/>
              </a:solidFill>
            </a:endParaRPr>
          </a:p>
        </p:txBody>
      </p:sp>
      <p:sp>
        <p:nvSpPr>
          <p:cNvPr id="7" name="Abgerundetes Rechteck 6"/>
          <p:cNvSpPr/>
          <p:nvPr/>
        </p:nvSpPr>
        <p:spPr>
          <a:xfrm>
            <a:off x="656901" y="1529177"/>
            <a:ext cx="8077707" cy="2179571"/>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Ali wohnt seit kurzem in einer WG. Dort ist es üblich, an den Wochenenden zu zocken. Eigentlich wollte er zuerst gar nicht mitmachen, aber irgendwie ist er jetzt mit dabei. Das hat zwei Auswirkungen auf seine Freizeit: Er unternimmt kaum noch etwas anderes und sitzt auch häufig noch alleine vor dem PC. Mittlerweile gibt er auch ganz schön viel Geld dafür aus: Viele Sachen kauft er schon auf Pump und macht Schulden. </a:t>
            </a:r>
            <a:endParaRPr lang="de-DE" sz="2000" dirty="0">
              <a:solidFill>
                <a:schemeClr val="tx1"/>
              </a:solidFill>
            </a:endParaRP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55800"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526739" y="5820457"/>
            <a:ext cx="8207869" cy="792088"/>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2000" dirty="0" smtClean="0">
                <a:solidFill>
                  <a:schemeClr val="tx1"/>
                </a:solidFill>
              </a:rPr>
              <a:t> Schaut </a:t>
            </a:r>
            <a:r>
              <a:rPr lang="de-DE" sz="2000" dirty="0">
                <a:solidFill>
                  <a:schemeClr val="tx1"/>
                </a:solidFill>
              </a:rPr>
              <a:t>Euch die einzelnen </a:t>
            </a:r>
            <a:r>
              <a:rPr lang="de-DE" sz="2000" dirty="0" smtClean="0">
                <a:solidFill>
                  <a:schemeClr val="tx1"/>
                </a:solidFill>
              </a:rPr>
              <a:t>Info-Karten </a:t>
            </a:r>
            <a:r>
              <a:rPr lang="de-DE" sz="2000" dirty="0">
                <a:solidFill>
                  <a:schemeClr val="tx1"/>
                </a:solidFill>
              </a:rPr>
              <a:t>an und überlegt gemeinsam: </a:t>
            </a:r>
            <a:endParaRPr lang="de-DE" sz="2000" dirty="0" smtClean="0">
              <a:solidFill>
                <a:schemeClr val="tx1"/>
              </a:solidFill>
            </a:endParaRPr>
          </a:p>
          <a:p>
            <a:r>
              <a:rPr lang="de-DE" sz="2000" smtClean="0">
                <a:solidFill>
                  <a:schemeClr val="tx1"/>
                </a:solidFill>
              </a:rPr>
              <a:t> Was </a:t>
            </a:r>
            <a:r>
              <a:rPr lang="de-DE" sz="2000" dirty="0">
                <a:solidFill>
                  <a:schemeClr val="tx1"/>
                </a:solidFill>
              </a:rPr>
              <a:t>würdet ihr </a:t>
            </a:r>
            <a:r>
              <a:rPr lang="de-DE" sz="2000" dirty="0" smtClean="0">
                <a:solidFill>
                  <a:schemeClr val="tx1"/>
                </a:solidFill>
              </a:rPr>
              <a:t>Ali raten</a:t>
            </a:r>
            <a:r>
              <a:rPr lang="de-DE" sz="2000" dirty="0">
                <a:solidFill>
                  <a:schemeClr val="tx1"/>
                </a:solidFill>
              </a:rPr>
              <a:t>?  </a:t>
            </a:r>
          </a:p>
        </p:txBody>
      </p:sp>
      <p:grpSp>
        <p:nvGrpSpPr>
          <p:cNvPr id="2" name="Gruppieren 1"/>
          <p:cNvGrpSpPr/>
          <p:nvPr/>
        </p:nvGrpSpPr>
        <p:grpSpPr>
          <a:xfrm>
            <a:off x="395536" y="3964946"/>
            <a:ext cx="8091563" cy="1624294"/>
            <a:chOff x="539552" y="3405416"/>
            <a:chExt cx="8091563" cy="1624294"/>
          </a:xfrm>
        </p:grpSpPr>
        <p:sp>
          <p:nvSpPr>
            <p:cNvPr id="9" name="Abgerundetes Rechteck 8"/>
            <p:cNvSpPr/>
            <p:nvPr/>
          </p:nvSpPr>
          <p:spPr>
            <a:xfrm>
              <a:off x="1121085" y="3549432"/>
              <a:ext cx="7510030" cy="504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Welche Beratungsstellen gibt es in Trier, die Ali aufsuchen könnte? </a:t>
              </a:r>
              <a:endParaRPr lang="de-DE" sz="2000" dirty="0">
                <a:solidFill>
                  <a:prstClr val="black"/>
                </a:solidFill>
              </a:endParaRPr>
            </a:p>
          </p:txBody>
        </p:sp>
        <p:sp>
          <p:nvSpPr>
            <p:cNvPr id="11" name="Abgerundetes Rechteck 10"/>
            <p:cNvSpPr/>
            <p:nvPr/>
          </p:nvSpPr>
          <p:spPr>
            <a:xfrm>
              <a:off x="1121085" y="4309630"/>
              <a:ext cx="7510030" cy="72008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Wie könnte Ali andere und neue Kontakte außerhalb der WG aufbauen oder eine sinnvolle Freizeitbeschäftigung finden?</a:t>
              </a:r>
              <a:endParaRPr lang="de-DE" sz="2000" dirty="0">
                <a:solidFill>
                  <a:prstClr val="black"/>
                </a:solidFill>
              </a:endParaRPr>
            </a:p>
          </p:txBody>
        </p:sp>
        <p:sp>
          <p:nvSpPr>
            <p:cNvPr id="6" name="Ellipse 5"/>
            <p:cNvSpPr/>
            <p:nvPr/>
          </p:nvSpPr>
          <p:spPr>
            <a:xfrm>
              <a:off x="539552" y="340541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16561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7" name="Ellipse 16"/>
          <p:cNvSpPr/>
          <p:nvPr/>
        </p:nvSpPr>
        <p:spPr>
          <a:xfrm>
            <a:off x="143508" y="980728"/>
            <a:ext cx="1332148" cy="588647"/>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36000" rIns="36000" rtlCol="0" anchor="ctr"/>
          <a:lstStyle/>
          <a:p>
            <a:pPr algn="ctr"/>
            <a:r>
              <a:rPr lang="de-DE" dirty="0">
                <a:solidFill>
                  <a:schemeClr val="tx1"/>
                </a:solidFill>
              </a:rPr>
              <a:t>Situation</a:t>
            </a:r>
          </a:p>
        </p:txBody>
      </p:sp>
    </p:spTree>
    <p:extLst>
      <p:ext uri="{BB962C8B-B14F-4D97-AF65-F5344CB8AC3E}">
        <p14:creationId xmlns:p14="http://schemas.microsoft.com/office/powerpoint/2010/main" val="145479905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1116</Words>
  <Application>Microsoft Office PowerPoint</Application>
  <PresentationFormat>Bildschirmpräsentation (4:3)</PresentationFormat>
  <Paragraphs>75</Paragraphs>
  <Slides>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8</vt:i4>
      </vt:variant>
    </vt:vector>
  </HeadingPairs>
  <TitlesOfParts>
    <vt:vector size="11" baseType="lpstr">
      <vt:lpstr>Arial</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Stadtverwaltung Trier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Cremer, Annelie</dc:creator>
  <cp:lastModifiedBy>Cremer-Freis, Annelie</cp:lastModifiedBy>
  <cp:revision>143</cp:revision>
  <cp:lastPrinted>2020-12-14T13:23:10Z</cp:lastPrinted>
  <dcterms:created xsi:type="dcterms:W3CDTF">2019-05-27T09:35:23Z</dcterms:created>
  <dcterms:modified xsi:type="dcterms:W3CDTF">2021-04-30T10:12:15Z</dcterms:modified>
</cp:coreProperties>
</file>