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1"/>
  </p:handoutMasterIdLst>
  <p:sldIdLst>
    <p:sldId id="261" r:id="rId2"/>
    <p:sldId id="262" r:id="rId3"/>
    <p:sldId id="256" r:id="rId4"/>
    <p:sldId id="258" r:id="rId5"/>
    <p:sldId id="259" r:id="rId6"/>
    <p:sldId id="260" r:id="rId7"/>
    <p:sldId id="263" r:id="rId8"/>
    <p:sldId id="264" r:id="rId9"/>
    <p:sldId id="265" r:id="rId10"/>
  </p:sldIdLst>
  <p:sldSz cx="9144000" cy="6858000" type="screen4x3"/>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30433"/>
    <a:srgbClr val="FFD74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6400" cy="496888"/>
          </a:xfrm>
          <a:prstGeom prst="rect">
            <a:avLst/>
          </a:prstGeom>
        </p:spPr>
        <p:txBody>
          <a:bodyPr vert="horz" lIns="91431" tIns="45715" rIns="91431" bIns="45715" rtlCol="0"/>
          <a:lstStyle>
            <a:lvl1pPr algn="l">
              <a:defRPr sz="1200"/>
            </a:lvl1pPr>
          </a:lstStyle>
          <a:p>
            <a:endParaRPr lang="de-DE"/>
          </a:p>
        </p:txBody>
      </p:sp>
      <p:sp>
        <p:nvSpPr>
          <p:cNvPr id="3" name="Datumsplatzhalter 2"/>
          <p:cNvSpPr>
            <a:spLocks noGrp="1"/>
          </p:cNvSpPr>
          <p:nvPr>
            <p:ph type="dt" sz="quarter" idx="1"/>
          </p:nvPr>
        </p:nvSpPr>
        <p:spPr>
          <a:xfrm>
            <a:off x="3849688" y="0"/>
            <a:ext cx="2946400" cy="496888"/>
          </a:xfrm>
          <a:prstGeom prst="rect">
            <a:avLst/>
          </a:prstGeom>
        </p:spPr>
        <p:txBody>
          <a:bodyPr vert="horz" lIns="91431" tIns="45715" rIns="91431" bIns="45715" rtlCol="0"/>
          <a:lstStyle>
            <a:lvl1pPr algn="r">
              <a:defRPr sz="1200"/>
            </a:lvl1pPr>
          </a:lstStyle>
          <a:p>
            <a:fld id="{C84F55B2-7252-46DD-97CE-503E6E6F7CA3}" type="datetimeFigureOut">
              <a:rPr lang="de-DE" smtClean="0"/>
              <a:t>30.04.2021</a:t>
            </a:fld>
            <a:endParaRPr lang="de-DE"/>
          </a:p>
        </p:txBody>
      </p:sp>
      <p:sp>
        <p:nvSpPr>
          <p:cNvPr id="4" name="Fußzeilenplatzhalter 3"/>
          <p:cNvSpPr>
            <a:spLocks noGrp="1"/>
          </p:cNvSpPr>
          <p:nvPr>
            <p:ph type="ftr" sz="quarter" idx="2"/>
          </p:nvPr>
        </p:nvSpPr>
        <p:spPr>
          <a:xfrm>
            <a:off x="0" y="9428164"/>
            <a:ext cx="2946400" cy="496887"/>
          </a:xfrm>
          <a:prstGeom prst="rect">
            <a:avLst/>
          </a:prstGeom>
        </p:spPr>
        <p:txBody>
          <a:bodyPr vert="horz" lIns="91431" tIns="45715" rIns="91431" bIns="45715" rtlCol="0" anchor="b"/>
          <a:lstStyle>
            <a:lvl1pPr algn="l">
              <a:defRPr sz="1200"/>
            </a:lvl1pPr>
          </a:lstStyle>
          <a:p>
            <a:endParaRPr lang="de-DE"/>
          </a:p>
        </p:txBody>
      </p:sp>
      <p:sp>
        <p:nvSpPr>
          <p:cNvPr id="5" name="Foliennummernplatzhalter 4"/>
          <p:cNvSpPr>
            <a:spLocks noGrp="1"/>
          </p:cNvSpPr>
          <p:nvPr>
            <p:ph type="sldNum" sz="quarter" idx="3"/>
          </p:nvPr>
        </p:nvSpPr>
        <p:spPr>
          <a:xfrm>
            <a:off x="3849688" y="9428164"/>
            <a:ext cx="2946400" cy="496887"/>
          </a:xfrm>
          <a:prstGeom prst="rect">
            <a:avLst/>
          </a:prstGeom>
        </p:spPr>
        <p:txBody>
          <a:bodyPr vert="horz" lIns="91431" tIns="45715" rIns="91431" bIns="45715" rtlCol="0" anchor="b"/>
          <a:lstStyle>
            <a:lvl1pPr algn="r">
              <a:defRPr sz="1200"/>
            </a:lvl1pPr>
          </a:lstStyle>
          <a:p>
            <a:fld id="{2547D39B-CEC7-42C1-831D-BF234579779F}" type="slidenum">
              <a:rPr lang="de-DE" smtClean="0"/>
              <a:t>‹Nr.›</a:t>
            </a:fld>
            <a:endParaRPr lang="de-DE"/>
          </a:p>
        </p:txBody>
      </p:sp>
    </p:spTree>
    <p:extLst>
      <p:ext uri="{BB962C8B-B14F-4D97-AF65-F5344CB8AC3E}">
        <p14:creationId xmlns:p14="http://schemas.microsoft.com/office/powerpoint/2010/main" val="292462692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63FA4D15-74A1-417D-8A68-C924691531B4}" type="datetimeFigureOut">
              <a:rPr lang="de-DE" smtClean="0"/>
              <a:t>30.04.2021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37402853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63FA4D15-74A1-417D-8A68-C924691531B4}" type="datetimeFigureOut">
              <a:rPr lang="de-DE" smtClean="0"/>
              <a:t>30.04.2021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3679348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63FA4D15-74A1-417D-8A68-C924691531B4}" type="datetimeFigureOut">
              <a:rPr lang="de-DE" smtClean="0"/>
              <a:t>30.04.2021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23068160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63FA4D15-74A1-417D-8A68-C924691531B4}" type="datetimeFigureOut">
              <a:rPr lang="de-DE" smtClean="0"/>
              <a:t>30.04.2021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35226537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63FA4D15-74A1-417D-8A68-C924691531B4}" type="datetimeFigureOut">
              <a:rPr lang="de-DE" smtClean="0"/>
              <a:t>30.04.2021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1117281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63FA4D15-74A1-417D-8A68-C924691531B4}" type="datetimeFigureOut">
              <a:rPr lang="de-DE" smtClean="0"/>
              <a:t>30.04.2021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1853354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3FA4D15-74A1-417D-8A68-C924691531B4}" type="datetimeFigureOut">
              <a:rPr lang="de-DE" smtClean="0"/>
              <a:t>30.04.2021</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34036300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63FA4D15-74A1-417D-8A68-C924691531B4}" type="datetimeFigureOut">
              <a:rPr lang="de-DE" smtClean="0"/>
              <a:t>30.04.2021</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2347890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63FA4D15-74A1-417D-8A68-C924691531B4}" type="datetimeFigureOut">
              <a:rPr lang="de-DE" smtClean="0"/>
              <a:t>30.04.2021</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1091846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63FA4D15-74A1-417D-8A68-C924691531B4}" type="datetimeFigureOut">
              <a:rPr lang="de-DE" smtClean="0"/>
              <a:t>30.04.2021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1325146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63FA4D15-74A1-417D-8A68-C924691531B4}" type="datetimeFigureOut">
              <a:rPr lang="de-DE" smtClean="0"/>
              <a:t>30.04.2021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4461790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FA4D15-74A1-417D-8A68-C924691531B4}" type="datetimeFigureOut">
              <a:rPr lang="de-DE" smtClean="0"/>
              <a:t>30.04.2021</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DB4DF2-A116-4DFC-BBD7-921A257EA8C6}" type="slidenum">
              <a:rPr lang="de-DE" smtClean="0"/>
              <a:t>‹Nr.›</a:t>
            </a:fld>
            <a:endParaRPr lang="de-DE"/>
          </a:p>
        </p:txBody>
      </p:sp>
    </p:spTree>
    <p:extLst>
      <p:ext uri="{BB962C8B-B14F-4D97-AF65-F5344CB8AC3E}">
        <p14:creationId xmlns:p14="http://schemas.microsoft.com/office/powerpoint/2010/main" val="28648519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bgerundetes Rechteck 3"/>
          <p:cNvSpPr/>
          <p:nvPr/>
        </p:nvSpPr>
        <p:spPr>
          <a:xfrm>
            <a:off x="933126" y="303637"/>
            <a:ext cx="6480720" cy="576064"/>
          </a:xfrm>
          <a:prstGeom prst="roundRect">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sz="2800" b="1" dirty="0" smtClean="0">
                <a:solidFill>
                  <a:schemeClr val="tx1"/>
                </a:solidFill>
              </a:rPr>
              <a:t>Weißhauswald Trier I</a:t>
            </a:r>
            <a:endParaRPr lang="de-DE" sz="2800" b="1" dirty="0">
              <a:solidFill>
                <a:schemeClr val="tx1"/>
              </a:solidFill>
            </a:endParaRPr>
          </a:p>
        </p:txBody>
      </p:sp>
      <p:sp>
        <p:nvSpPr>
          <p:cNvPr id="7" name="Abgerundetes Rechteck 6"/>
          <p:cNvSpPr/>
          <p:nvPr/>
        </p:nvSpPr>
        <p:spPr>
          <a:xfrm>
            <a:off x="1043609" y="1484785"/>
            <a:ext cx="7560840" cy="1512167"/>
          </a:xfrm>
          <a:prstGeom prst="roundRect">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tx1"/>
                </a:solidFill>
              </a:rPr>
              <a:t>Karla und Peter planen einen Familienausflug in den Weißhauswald. Ihre Tochter Lea freut sich schon auf die Wollschweine. Ihr Bruder Alexander möchte wissen, welche Tiere es noch dort gibt und was er ihnen zum Füttern mitbringen kann.</a:t>
            </a:r>
          </a:p>
        </p:txBody>
      </p:sp>
      <p:sp>
        <p:nvSpPr>
          <p:cNvPr id="5" name="Ellipse 4"/>
          <p:cNvSpPr/>
          <p:nvPr/>
        </p:nvSpPr>
        <p:spPr>
          <a:xfrm>
            <a:off x="148977" y="980729"/>
            <a:ext cx="1512168" cy="648072"/>
          </a:xfrm>
          <a:prstGeom prst="ellipse">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dirty="0">
                <a:solidFill>
                  <a:schemeClr val="tx1"/>
                </a:solidFill>
              </a:rPr>
              <a:t>Situation</a:t>
            </a:r>
          </a:p>
        </p:txBody>
      </p:sp>
      <p:grpSp>
        <p:nvGrpSpPr>
          <p:cNvPr id="2" name="Gruppieren 1"/>
          <p:cNvGrpSpPr/>
          <p:nvPr/>
        </p:nvGrpSpPr>
        <p:grpSpPr>
          <a:xfrm>
            <a:off x="382333" y="3520482"/>
            <a:ext cx="8203682" cy="2130750"/>
            <a:chOff x="544782" y="3479643"/>
            <a:chExt cx="8203682" cy="2130750"/>
          </a:xfrm>
        </p:grpSpPr>
        <p:sp>
          <p:nvSpPr>
            <p:cNvPr id="9" name="Abgerundetes Rechteck 8"/>
            <p:cNvSpPr/>
            <p:nvPr/>
          </p:nvSpPr>
          <p:spPr>
            <a:xfrm>
              <a:off x="1124773" y="3721492"/>
              <a:ext cx="7623691" cy="504056"/>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tx1"/>
                  </a:solidFill>
                </a:rPr>
                <a:t>Welche Tiere kann Peter Alexander nennen? Schreibe eine Liste für ihn. </a:t>
              </a:r>
              <a:endParaRPr lang="de-DE" sz="2000" dirty="0">
                <a:solidFill>
                  <a:schemeClr val="tx1"/>
                </a:solidFill>
              </a:endParaRPr>
            </a:p>
          </p:txBody>
        </p:sp>
        <p:sp>
          <p:nvSpPr>
            <p:cNvPr id="11" name="Abgerundetes Rechteck 10"/>
            <p:cNvSpPr/>
            <p:nvPr/>
          </p:nvSpPr>
          <p:spPr>
            <a:xfrm>
              <a:off x="1124773" y="4458265"/>
              <a:ext cx="7623691" cy="1152128"/>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tx1"/>
                  </a:solidFill>
                </a:rPr>
                <a:t>Was kann Karla Alexander und Lea zum Thema </a:t>
              </a:r>
              <a:r>
                <a:rPr lang="de-DE" sz="2000" i="1" dirty="0" smtClean="0">
                  <a:solidFill>
                    <a:schemeClr val="tx1"/>
                  </a:solidFill>
                </a:rPr>
                <a:t>Tiere </a:t>
              </a:r>
              <a:r>
                <a:rPr lang="de-DE" sz="2000" i="1" dirty="0" smtClean="0">
                  <a:solidFill>
                    <a:schemeClr val="tx1"/>
                  </a:solidFill>
                </a:rPr>
                <a:t>füttern </a:t>
              </a:r>
              <a:r>
                <a:rPr lang="de-DE" sz="2000" dirty="0" smtClean="0">
                  <a:solidFill>
                    <a:schemeClr val="tx1"/>
                  </a:solidFill>
                </a:rPr>
                <a:t>im Weißhauswald sagen? </a:t>
              </a:r>
            </a:p>
            <a:p>
              <a:pPr algn="just"/>
              <a:r>
                <a:rPr lang="de-DE" sz="2000" dirty="0" smtClean="0">
                  <a:solidFill>
                    <a:schemeClr val="tx1"/>
                  </a:solidFill>
                </a:rPr>
                <a:t>Wieso ist es wichtig, dass Karla mit ihren Kindern darüber spricht?</a:t>
              </a:r>
              <a:endParaRPr lang="de-DE" sz="2000" dirty="0">
                <a:solidFill>
                  <a:schemeClr val="tx1"/>
                </a:solidFill>
              </a:endParaRPr>
            </a:p>
          </p:txBody>
        </p:sp>
        <p:sp>
          <p:nvSpPr>
            <p:cNvPr id="6" name="Ellipse 5"/>
            <p:cNvSpPr/>
            <p:nvPr/>
          </p:nvSpPr>
          <p:spPr>
            <a:xfrm>
              <a:off x="544782" y="3479643"/>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a:solidFill>
                    <a:schemeClr val="tx1"/>
                  </a:solidFill>
                </a:rPr>
                <a:t>1</a:t>
              </a:r>
            </a:p>
          </p:txBody>
        </p:sp>
        <p:sp>
          <p:nvSpPr>
            <p:cNvPr id="15" name="Ellipse 14"/>
            <p:cNvSpPr/>
            <p:nvPr/>
          </p:nvSpPr>
          <p:spPr>
            <a:xfrm>
              <a:off x="544782" y="4242241"/>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a:solidFill>
                    <a:schemeClr val="tx1"/>
                  </a:solidFill>
                </a:rPr>
                <a:t>2</a:t>
              </a:r>
            </a:p>
          </p:txBody>
        </p:sp>
      </p:grpSp>
      <p:pic>
        <p:nvPicPr>
          <p:cNvPr id="20" name="Picture 4" descr="G:\43\43APAG\01 Projekt Knotenpunkte 2018-2021\09 Öffentlichkeitsarbeit\Layout_Materialien Textgestaltung\NEUMANN-DESIGN-Knotenpunkte-Detail-Porta-im-Kreis-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37125" y="303637"/>
            <a:ext cx="778117" cy="778117"/>
          </a:xfrm>
          <a:prstGeom prst="rect">
            <a:avLst/>
          </a:prstGeom>
          <a:noFill/>
          <a:extLst>
            <a:ext uri="{909E8E84-426E-40DD-AFC4-6F175D3DCCD1}">
              <a14:hiddenFill xmlns:a14="http://schemas.microsoft.com/office/drawing/2010/main">
                <a:solidFill>
                  <a:srgbClr val="FFFFFF"/>
                </a:solidFill>
              </a14:hiddenFill>
            </a:ext>
          </a:extLst>
        </p:spPr>
      </p:pic>
      <p:sp>
        <p:nvSpPr>
          <p:cNvPr id="16" name="Abgerundetes Rechteck 15"/>
          <p:cNvSpPr/>
          <p:nvPr/>
        </p:nvSpPr>
        <p:spPr>
          <a:xfrm>
            <a:off x="383402" y="6062047"/>
            <a:ext cx="8221047" cy="504056"/>
          </a:xfrm>
          <a:prstGeom prst="roundRect">
            <a:avLst/>
          </a:prstGeom>
          <a:solidFill>
            <a:srgbClr val="FFD742"/>
          </a:solid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smtClean="0">
                <a:solidFill>
                  <a:schemeClr val="tx1"/>
                </a:solidFill>
              </a:rPr>
              <a:t>Schaue Dir die Infokarte an. Diskutiert auch in der Gruppe.</a:t>
            </a:r>
            <a:endParaRPr lang="de-DE" sz="2000" dirty="0">
              <a:solidFill>
                <a:schemeClr val="tx1"/>
              </a:solidFill>
            </a:endParaRPr>
          </a:p>
        </p:txBody>
      </p:sp>
    </p:spTree>
    <p:extLst>
      <p:ext uri="{BB962C8B-B14F-4D97-AF65-F5344CB8AC3E}">
        <p14:creationId xmlns:p14="http://schemas.microsoft.com/office/powerpoint/2010/main" val="12690367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bgerundetes Rechteck 3"/>
          <p:cNvSpPr/>
          <p:nvPr/>
        </p:nvSpPr>
        <p:spPr>
          <a:xfrm>
            <a:off x="733872" y="322919"/>
            <a:ext cx="6862464" cy="576064"/>
          </a:xfrm>
          <a:prstGeom prst="roundRect">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sz="2800" b="1" dirty="0" smtClean="0">
                <a:solidFill>
                  <a:schemeClr val="tx1"/>
                </a:solidFill>
              </a:rPr>
              <a:t>Weißhauswald Trier II</a:t>
            </a:r>
            <a:endParaRPr lang="de-DE" sz="2800" b="1" dirty="0">
              <a:solidFill>
                <a:schemeClr val="tx1"/>
              </a:solidFill>
            </a:endParaRPr>
          </a:p>
        </p:txBody>
      </p:sp>
      <p:sp>
        <p:nvSpPr>
          <p:cNvPr id="7" name="Abgerundetes Rechteck 6"/>
          <p:cNvSpPr/>
          <p:nvPr/>
        </p:nvSpPr>
        <p:spPr>
          <a:xfrm>
            <a:off x="905060" y="1849731"/>
            <a:ext cx="7732273" cy="1152127"/>
          </a:xfrm>
          <a:prstGeom prst="roundRect">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tx1"/>
                </a:solidFill>
              </a:rPr>
              <a:t>An einem sonnigen Tag im Oktober möchte Britta mit ihrer Tochter Lina im Weißhauswald spazieren gehen. </a:t>
            </a:r>
            <a:endParaRPr lang="de-DE" sz="2000" dirty="0" smtClean="0">
              <a:solidFill>
                <a:schemeClr val="tx1"/>
              </a:solidFill>
            </a:endParaRPr>
          </a:p>
          <a:p>
            <a:r>
              <a:rPr lang="de-DE" sz="2000" dirty="0" smtClean="0">
                <a:solidFill>
                  <a:schemeClr val="tx1"/>
                </a:solidFill>
              </a:rPr>
              <a:t>Anschließend </a:t>
            </a:r>
            <a:r>
              <a:rPr lang="de-DE" sz="2000" dirty="0" smtClean="0">
                <a:solidFill>
                  <a:schemeClr val="tx1"/>
                </a:solidFill>
              </a:rPr>
              <a:t>möchte sie mit Lina das Haus des Waldes besuchen. </a:t>
            </a:r>
          </a:p>
        </p:txBody>
      </p:sp>
      <p:sp>
        <p:nvSpPr>
          <p:cNvPr id="5" name="Ellipse 4"/>
          <p:cNvSpPr/>
          <p:nvPr/>
        </p:nvSpPr>
        <p:spPr>
          <a:xfrm>
            <a:off x="287524" y="1232757"/>
            <a:ext cx="1512168" cy="648072"/>
          </a:xfrm>
          <a:prstGeom prst="ellipse">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dirty="0">
                <a:solidFill>
                  <a:schemeClr val="tx1"/>
                </a:solidFill>
              </a:rPr>
              <a:t>Situation</a:t>
            </a:r>
          </a:p>
        </p:txBody>
      </p:sp>
      <p:sp>
        <p:nvSpPr>
          <p:cNvPr id="9" name="Abgerundetes Rechteck 8"/>
          <p:cNvSpPr/>
          <p:nvPr/>
        </p:nvSpPr>
        <p:spPr>
          <a:xfrm>
            <a:off x="905061" y="3710104"/>
            <a:ext cx="7732273" cy="72008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tx1"/>
                </a:solidFill>
              </a:rPr>
              <a:t>Über welche Themen informiert das Haus des Waldes? </a:t>
            </a:r>
            <a:endParaRPr lang="de-DE" sz="2000" dirty="0" smtClean="0">
              <a:solidFill>
                <a:schemeClr val="tx1"/>
              </a:solidFill>
            </a:endParaRPr>
          </a:p>
          <a:p>
            <a:r>
              <a:rPr lang="de-DE" sz="2000" dirty="0" smtClean="0">
                <a:solidFill>
                  <a:schemeClr val="tx1"/>
                </a:solidFill>
              </a:rPr>
              <a:t>Nenne </a:t>
            </a:r>
            <a:r>
              <a:rPr lang="de-DE" sz="2000" dirty="0" smtClean="0">
                <a:solidFill>
                  <a:schemeClr val="tx1"/>
                </a:solidFill>
              </a:rPr>
              <a:t>Beispiele für die einzelnen Themen. </a:t>
            </a:r>
            <a:endParaRPr lang="de-DE" sz="2000" dirty="0">
              <a:solidFill>
                <a:schemeClr val="tx1"/>
              </a:solidFill>
            </a:endParaRPr>
          </a:p>
        </p:txBody>
      </p:sp>
      <p:sp>
        <p:nvSpPr>
          <p:cNvPr id="11" name="Abgerundetes Rechteck 10"/>
          <p:cNvSpPr/>
          <p:nvPr/>
        </p:nvSpPr>
        <p:spPr>
          <a:xfrm>
            <a:off x="905061" y="4637112"/>
            <a:ext cx="7732273" cy="792088"/>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tx1"/>
                </a:solidFill>
              </a:rPr>
              <a:t>An welchen Wochentagen können Britta und Lina in das Haus des Waldes? Wie viel Zeit können sie sich dabei lassen?</a:t>
            </a:r>
            <a:endParaRPr lang="de-DE" sz="2000" dirty="0">
              <a:solidFill>
                <a:schemeClr val="tx1"/>
              </a:solidFill>
            </a:endParaRPr>
          </a:p>
        </p:txBody>
      </p:sp>
      <p:sp>
        <p:nvSpPr>
          <p:cNvPr id="6" name="Ellipse 5"/>
          <p:cNvSpPr/>
          <p:nvPr/>
        </p:nvSpPr>
        <p:spPr>
          <a:xfrm>
            <a:off x="348973" y="3496784"/>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a:solidFill>
                  <a:schemeClr val="tx1"/>
                </a:solidFill>
              </a:rPr>
              <a:t>1</a:t>
            </a:r>
          </a:p>
        </p:txBody>
      </p:sp>
      <p:sp>
        <p:nvSpPr>
          <p:cNvPr id="15" name="Ellipse 14"/>
          <p:cNvSpPr/>
          <p:nvPr/>
        </p:nvSpPr>
        <p:spPr>
          <a:xfrm>
            <a:off x="348973" y="4469652"/>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a:solidFill>
                  <a:schemeClr val="tx1"/>
                </a:solidFill>
              </a:rPr>
              <a:t>2</a:t>
            </a:r>
          </a:p>
        </p:txBody>
      </p:sp>
      <p:pic>
        <p:nvPicPr>
          <p:cNvPr id="20" name="Picture 4" descr="G:\43\43APAG\01 Projekt Knotenpunkte 2018-2021\09 Öffentlichkeitsarbeit\Layout_Materialien Textgestaltung\NEUMANN-DESIGN-Knotenpunkte-Detail-Porta-im-Kreis-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37125" y="303637"/>
            <a:ext cx="778117" cy="778117"/>
          </a:xfrm>
          <a:prstGeom prst="rect">
            <a:avLst/>
          </a:prstGeom>
          <a:noFill/>
          <a:extLst>
            <a:ext uri="{909E8E84-426E-40DD-AFC4-6F175D3DCCD1}">
              <a14:hiddenFill xmlns:a14="http://schemas.microsoft.com/office/drawing/2010/main">
                <a:solidFill>
                  <a:srgbClr val="FFFFFF"/>
                </a:solidFill>
              </a14:hiddenFill>
            </a:ext>
          </a:extLst>
        </p:spPr>
      </p:pic>
      <p:sp>
        <p:nvSpPr>
          <p:cNvPr id="16" name="Abgerundetes Rechteck 15"/>
          <p:cNvSpPr/>
          <p:nvPr/>
        </p:nvSpPr>
        <p:spPr>
          <a:xfrm>
            <a:off x="905060" y="5805264"/>
            <a:ext cx="7732274" cy="720080"/>
          </a:xfrm>
          <a:prstGeom prst="roundRect">
            <a:avLst/>
          </a:prstGeom>
          <a:solidFill>
            <a:srgbClr val="FFD742"/>
          </a:solid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tx1"/>
                </a:solidFill>
              </a:rPr>
              <a:t>Schaue Dir die Infokarte an. </a:t>
            </a:r>
            <a:endParaRPr lang="de-DE" sz="2000" dirty="0" smtClean="0">
              <a:solidFill>
                <a:schemeClr val="tx1"/>
              </a:solidFill>
            </a:endParaRPr>
          </a:p>
          <a:p>
            <a:r>
              <a:rPr lang="de-DE" sz="2000" dirty="0" smtClean="0">
                <a:solidFill>
                  <a:schemeClr val="tx1"/>
                </a:solidFill>
              </a:rPr>
              <a:t>Besprecht </a:t>
            </a:r>
            <a:r>
              <a:rPr lang="de-DE" sz="2000" dirty="0" smtClean="0">
                <a:solidFill>
                  <a:schemeClr val="tx1"/>
                </a:solidFill>
              </a:rPr>
              <a:t>Eure Antworten auch in der Gruppe.</a:t>
            </a:r>
            <a:endParaRPr lang="de-DE" sz="2000" dirty="0">
              <a:solidFill>
                <a:schemeClr val="tx1"/>
              </a:solidFill>
            </a:endParaRPr>
          </a:p>
        </p:txBody>
      </p:sp>
    </p:spTree>
    <p:extLst>
      <p:ext uri="{BB962C8B-B14F-4D97-AF65-F5344CB8AC3E}">
        <p14:creationId xmlns:p14="http://schemas.microsoft.com/office/powerpoint/2010/main" val="13016682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bgerundetes Rechteck 3"/>
          <p:cNvSpPr/>
          <p:nvPr/>
        </p:nvSpPr>
        <p:spPr>
          <a:xfrm>
            <a:off x="930927" y="256784"/>
            <a:ext cx="6480720" cy="576064"/>
          </a:xfrm>
          <a:prstGeom prst="roundRect">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sz="2800" b="1" dirty="0" err="1" smtClean="0">
                <a:solidFill>
                  <a:schemeClr val="tx1"/>
                </a:solidFill>
              </a:rPr>
              <a:t>Triolago</a:t>
            </a:r>
            <a:r>
              <a:rPr lang="de-DE" sz="2800" b="1" dirty="0" smtClean="0">
                <a:solidFill>
                  <a:schemeClr val="tx1"/>
                </a:solidFill>
              </a:rPr>
              <a:t> I</a:t>
            </a:r>
            <a:endParaRPr lang="de-DE" sz="2800" b="1" dirty="0">
              <a:solidFill>
                <a:schemeClr val="tx1"/>
              </a:solidFill>
            </a:endParaRPr>
          </a:p>
        </p:txBody>
      </p:sp>
      <p:sp>
        <p:nvSpPr>
          <p:cNvPr id="7" name="Abgerundetes Rechteck 6"/>
          <p:cNvSpPr/>
          <p:nvPr/>
        </p:nvSpPr>
        <p:spPr>
          <a:xfrm>
            <a:off x="1043608" y="1624937"/>
            <a:ext cx="7771634" cy="1195117"/>
          </a:xfrm>
          <a:prstGeom prst="roundRect">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tx1"/>
                </a:solidFill>
              </a:rPr>
              <a:t>Tina möchte am Wochenende mit ihrer Familie mit dem </a:t>
            </a:r>
            <a:r>
              <a:rPr lang="de-DE" sz="2000" dirty="0" err="1" smtClean="0">
                <a:solidFill>
                  <a:schemeClr val="tx1"/>
                </a:solidFill>
              </a:rPr>
              <a:t>Moselbob</a:t>
            </a:r>
            <a:r>
              <a:rPr lang="de-DE" sz="2000" dirty="0" smtClean="0">
                <a:solidFill>
                  <a:schemeClr val="tx1"/>
                </a:solidFill>
              </a:rPr>
              <a:t> fahren. Sie, ihr Mann Amir und ihre beiden Kinder Medina (4 Jahre) und Philip (8 Jahre) freuen sich schon sehr auf das Abenteuer.   </a:t>
            </a:r>
          </a:p>
        </p:txBody>
      </p:sp>
      <p:sp>
        <p:nvSpPr>
          <p:cNvPr id="5" name="Ellipse 4"/>
          <p:cNvSpPr/>
          <p:nvPr/>
        </p:nvSpPr>
        <p:spPr>
          <a:xfrm>
            <a:off x="287524" y="1027377"/>
            <a:ext cx="1512168" cy="648072"/>
          </a:xfrm>
          <a:prstGeom prst="ellipse">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dirty="0">
                <a:solidFill>
                  <a:schemeClr val="tx1"/>
                </a:solidFill>
              </a:rPr>
              <a:t>Situation</a:t>
            </a:r>
          </a:p>
        </p:txBody>
      </p:sp>
      <p:sp>
        <p:nvSpPr>
          <p:cNvPr id="9" name="Abgerundetes Rechteck 8"/>
          <p:cNvSpPr/>
          <p:nvPr/>
        </p:nvSpPr>
        <p:spPr>
          <a:xfrm>
            <a:off x="905061" y="3357767"/>
            <a:ext cx="7910181" cy="1008112"/>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tx1"/>
                </a:solidFill>
              </a:rPr>
              <a:t>Da die Familie vorher noch nie mit einer Bobbahn gefahren ist, möchten sie zunächst mit einer Fahrt für jeden testen, ob ein solches Abenteuer was für sie ist. </a:t>
            </a:r>
            <a:r>
              <a:rPr lang="de-DE" sz="2000" dirty="0" smtClean="0">
                <a:solidFill>
                  <a:schemeClr val="tx1"/>
                </a:solidFill>
              </a:rPr>
              <a:t>Rechne </a:t>
            </a:r>
            <a:r>
              <a:rPr lang="de-DE" sz="2000" dirty="0" smtClean="0">
                <a:solidFill>
                  <a:schemeClr val="tx1"/>
                </a:solidFill>
              </a:rPr>
              <a:t>aus, wie viel sie zusammen dafür zahlen.</a:t>
            </a:r>
            <a:endParaRPr lang="de-DE" sz="2000" dirty="0">
              <a:solidFill>
                <a:schemeClr val="tx1"/>
              </a:solidFill>
            </a:endParaRPr>
          </a:p>
        </p:txBody>
      </p:sp>
      <p:sp>
        <p:nvSpPr>
          <p:cNvPr id="11" name="Abgerundetes Rechteck 10"/>
          <p:cNvSpPr/>
          <p:nvPr/>
        </p:nvSpPr>
        <p:spPr>
          <a:xfrm>
            <a:off x="910133" y="4611664"/>
            <a:ext cx="7905109" cy="1152128"/>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tx1"/>
                </a:solidFill>
              </a:rPr>
              <a:t>Nach der „Testfahrt“ sind sie alle begeistert und möchten den Rest des Tages immer wieder Bob fahren. </a:t>
            </a:r>
            <a:endParaRPr lang="de-DE" sz="2000" dirty="0" smtClean="0">
              <a:solidFill>
                <a:schemeClr val="tx1"/>
              </a:solidFill>
            </a:endParaRPr>
          </a:p>
          <a:p>
            <a:r>
              <a:rPr lang="de-DE" sz="2000" dirty="0" smtClean="0">
                <a:solidFill>
                  <a:schemeClr val="tx1"/>
                </a:solidFill>
              </a:rPr>
              <a:t>Was </a:t>
            </a:r>
            <a:r>
              <a:rPr lang="de-DE" sz="2000" dirty="0" smtClean="0">
                <a:solidFill>
                  <a:schemeClr val="tx1"/>
                </a:solidFill>
              </a:rPr>
              <a:t>wäre eine günstige Option für die Familie? </a:t>
            </a:r>
            <a:endParaRPr lang="de-DE" sz="2000" dirty="0">
              <a:solidFill>
                <a:schemeClr val="tx1"/>
              </a:solidFill>
            </a:endParaRPr>
          </a:p>
        </p:txBody>
      </p:sp>
      <p:sp>
        <p:nvSpPr>
          <p:cNvPr id="6" name="Ellipse 5"/>
          <p:cNvSpPr/>
          <p:nvPr/>
        </p:nvSpPr>
        <p:spPr>
          <a:xfrm>
            <a:off x="323528" y="3070239"/>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a:solidFill>
                  <a:schemeClr val="tx1"/>
                </a:solidFill>
              </a:rPr>
              <a:t>1</a:t>
            </a:r>
          </a:p>
        </p:txBody>
      </p:sp>
      <p:sp>
        <p:nvSpPr>
          <p:cNvPr id="15" name="Ellipse 14"/>
          <p:cNvSpPr/>
          <p:nvPr/>
        </p:nvSpPr>
        <p:spPr>
          <a:xfrm>
            <a:off x="323528" y="4437112"/>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a:solidFill>
                  <a:schemeClr val="tx1"/>
                </a:solidFill>
              </a:rPr>
              <a:t>2</a:t>
            </a:r>
          </a:p>
        </p:txBody>
      </p:sp>
      <p:pic>
        <p:nvPicPr>
          <p:cNvPr id="20" name="Picture 4" descr="G:\43\43APAG\01 Projekt Knotenpunkte 2018-2021\09 Öffentlichkeitsarbeit\Layout_Materialien Textgestaltung\NEUMANN-DESIGN-Knotenpunkte-Detail-Porta-im-Kreis-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37125" y="303637"/>
            <a:ext cx="778117" cy="778117"/>
          </a:xfrm>
          <a:prstGeom prst="rect">
            <a:avLst/>
          </a:prstGeom>
          <a:noFill/>
          <a:extLst>
            <a:ext uri="{909E8E84-426E-40DD-AFC4-6F175D3DCCD1}">
              <a14:hiddenFill xmlns:a14="http://schemas.microsoft.com/office/drawing/2010/main">
                <a:solidFill>
                  <a:srgbClr val="FFFFFF"/>
                </a:solidFill>
              </a14:hiddenFill>
            </a:ext>
          </a:extLst>
        </p:spPr>
      </p:pic>
      <p:sp>
        <p:nvSpPr>
          <p:cNvPr id="12" name="Abgerundetes Rechteck 11"/>
          <p:cNvSpPr/>
          <p:nvPr/>
        </p:nvSpPr>
        <p:spPr>
          <a:xfrm>
            <a:off x="905062" y="6009578"/>
            <a:ext cx="7910180" cy="504056"/>
          </a:xfrm>
          <a:prstGeom prst="roundRect">
            <a:avLst/>
          </a:prstGeom>
          <a:solidFill>
            <a:srgbClr val="FFD742"/>
          </a:solid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smtClean="0">
                <a:solidFill>
                  <a:schemeClr val="tx1"/>
                </a:solidFill>
              </a:rPr>
              <a:t>Schaue Dir die Preislisten auf der Infokarte an.</a:t>
            </a:r>
            <a:endParaRPr lang="de-DE" sz="2000" dirty="0">
              <a:solidFill>
                <a:schemeClr val="tx1"/>
              </a:solidFill>
            </a:endParaRPr>
          </a:p>
        </p:txBody>
      </p:sp>
    </p:spTree>
    <p:extLst>
      <p:ext uri="{BB962C8B-B14F-4D97-AF65-F5344CB8AC3E}">
        <p14:creationId xmlns:p14="http://schemas.microsoft.com/office/powerpoint/2010/main" val="28006171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bgerundetes Rechteck 3"/>
          <p:cNvSpPr/>
          <p:nvPr/>
        </p:nvSpPr>
        <p:spPr>
          <a:xfrm>
            <a:off x="980865" y="303637"/>
            <a:ext cx="6480720" cy="576064"/>
          </a:xfrm>
          <a:prstGeom prst="roundRect">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sz="2800" b="1" dirty="0" err="1" smtClean="0">
                <a:solidFill>
                  <a:schemeClr val="tx1"/>
                </a:solidFill>
              </a:rPr>
              <a:t>Triolago</a:t>
            </a:r>
            <a:r>
              <a:rPr lang="de-DE" sz="2800" b="1" dirty="0" smtClean="0">
                <a:solidFill>
                  <a:schemeClr val="tx1"/>
                </a:solidFill>
              </a:rPr>
              <a:t> II</a:t>
            </a:r>
            <a:endParaRPr lang="de-DE" sz="2800" b="1" dirty="0">
              <a:solidFill>
                <a:schemeClr val="tx1"/>
              </a:solidFill>
            </a:endParaRPr>
          </a:p>
        </p:txBody>
      </p:sp>
      <p:sp>
        <p:nvSpPr>
          <p:cNvPr id="7" name="Abgerundetes Rechteck 6"/>
          <p:cNvSpPr/>
          <p:nvPr/>
        </p:nvSpPr>
        <p:spPr>
          <a:xfrm>
            <a:off x="880435" y="1912743"/>
            <a:ext cx="7771635" cy="1368151"/>
          </a:xfrm>
          <a:prstGeom prst="roundRect">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tx1"/>
                </a:solidFill>
              </a:rPr>
              <a:t>Sascha ist ein großer Spielgolf-Fan. Er möchte an seinem </a:t>
            </a:r>
            <a:r>
              <a:rPr lang="de-DE" sz="2000" dirty="0" smtClean="0">
                <a:solidFill>
                  <a:schemeClr val="tx1"/>
                </a:solidFill>
              </a:rPr>
              <a:t>44. </a:t>
            </a:r>
            <a:r>
              <a:rPr lang="de-DE" sz="2000" dirty="0" smtClean="0">
                <a:solidFill>
                  <a:schemeClr val="tx1"/>
                </a:solidFill>
              </a:rPr>
              <a:t>Geburtstag zwei seiner Kumpels dazu </a:t>
            </a:r>
            <a:r>
              <a:rPr lang="de-DE" sz="2000" dirty="0">
                <a:solidFill>
                  <a:schemeClr val="tx1"/>
                </a:solidFill>
              </a:rPr>
              <a:t>einladen. Am Tag darauf fährt Sascha noch einmal mit seinem Sohn Moritz (16 Jahre) und seiner Tochter Anika (14 Jahre) zum Golfspielen. </a:t>
            </a:r>
            <a:endParaRPr lang="de-DE" sz="2000" dirty="0" smtClean="0">
              <a:solidFill>
                <a:schemeClr val="tx1"/>
              </a:solidFill>
            </a:endParaRPr>
          </a:p>
        </p:txBody>
      </p:sp>
      <p:sp>
        <p:nvSpPr>
          <p:cNvPr id="5" name="Ellipse 4"/>
          <p:cNvSpPr/>
          <p:nvPr/>
        </p:nvSpPr>
        <p:spPr>
          <a:xfrm>
            <a:off x="224781" y="1270659"/>
            <a:ext cx="1512168" cy="648072"/>
          </a:xfrm>
          <a:prstGeom prst="ellipse">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dirty="0">
                <a:solidFill>
                  <a:schemeClr val="tx1"/>
                </a:solidFill>
              </a:rPr>
              <a:t>Situation</a:t>
            </a:r>
          </a:p>
        </p:txBody>
      </p:sp>
      <p:grpSp>
        <p:nvGrpSpPr>
          <p:cNvPr id="2" name="Gruppieren 1"/>
          <p:cNvGrpSpPr/>
          <p:nvPr/>
        </p:nvGrpSpPr>
        <p:grpSpPr>
          <a:xfrm>
            <a:off x="323528" y="3717032"/>
            <a:ext cx="8328542" cy="1701373"/>
            <a:chOff x="323528" y="3212976"/>
            <a:chExt cx="8328542" cy="1701373"/>
          </a:xfrm>
        </p:grpSpPr>
        <p:sp>
          <p:nvSpPr>
            <p:cNvPr id="9" name="Abgerundetes Rechteck 8"/>
            <p:cNvSpPr/>
            <p:nvPr/>
          </p:nvSpPr>
          <p:spPr>
            <a:xfrm>
              <a:off x="905062" y="3411934"/>
              <a:ext cx="7747008" cy="521122"/>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a:solidFill>
                    <a:schemeClr val="tx1"/>
                  </a:solidFill>
                </a:rPr>
                <a:t>Wie </a:t>
              </a:r>
              <a:r>
                <a:rPr lang="de-DE" sz="2000" dirty="0" smtClean="0">
                  <a:solidFill>
                    <a:schemeClr val="tx1"/>
                  </a:solidFill>
                </a:rPr>
                <a:t>viel Eintritt muss Sascha für die „Männerrunde“ zahlen?</a:t>
              </a:r>
              <a:endParaRPr lang="de-DE" sz="2000" dirty="0">
                <a:solidFill>
                  <a:schemeClr val="tx1"/>
                </a:solidFill>
              </a:endParaRPr>
            </a:p>
          </p:txBody>
        </p:sp>
        <p:sp>
          <p:nvSpPr>
            <p:cNvPr id="11" name="Abgerundetes Rechteck 10"/>
            <p:cNvSpPr/>
            <p:nvPr/>
          </p:nvSpPr>
          <p:spPr>
            <a:xfrm>
              <a:off x="905062" y="4221088"/>
              <a:ext cx="7747008" cy="693261"/>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tx1"/>
                  </a:solidFill>
                </a:rPr>
                <a:t>Wie viel Eintritt zahlt Sascha, wenn er seine Kinder zum Golfspielen einlädt? </a:t>
              </a:r>
              <a:endParaRPr lang="de-DE" sz="2000" dirty="0">
                <a:solidFill>
                  <a:schemeClr val="tx1"/>
                </a:solidFill>
              </a:endParaRPr>
            </a:p>
          </p:txBody>
        </p:sp>
        <p:sp>
          <p:nvSpPr>
            <p:cNvPr id="6" name="Ellipse 5"/>
            <p:cNvSpPr/>
            <p:nvPr/>
          </p:nvSpPr>
          <p:spPr>
            <a:xfrm>
              <a:off x="323528" y="3212976"/>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a:solidFill>
                    <a:schemeClr val="tx1"/>
                  </a:solidFill>
                </a:rPr>
                <a:t>1</a:t>
              </a:r>
            </a:p>
          </p:txBody>
        </p:sp>
        <p:sp>
          <p:nvSpPr>
            <p:cNvPr id="15" name="Ellipse 14"/>
            <p:cNvSpPr/>
            <p:nvPr/>
          </p:nvSpPr>
          <p:spPr>
            <a:xfrm>
              <a:off x="323528" y="4077072"/>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a:solidFill>
                    <a:schemeClr val="tx1"/>
                  </a:solidFill>
                </a:rPr>
                <a:t>2</a:t>
              </a:r>
            </a:p>
          </p:txBody>
        </p:sp>
      </p:grpSp>
      <p:pic>
        <p:nvPicPr>
          <p:cNvPr id="20" name="Picture 4" descr="G:\43\43APAG\01 Projekt Knotenpunkte 2018-2021\09 Öffentlichkeitsarbeit\Layout_Materialien Textgestaltung\NEUMANN-DESIGN-Knotenpunkte-Detail-Porta-im-Kreis-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37125" y="303637"/>
            <a:ext cx="778117" cy="778117"/>
          </a:xfrm>
          <a:prstGeom prst="rect">
            <a:avLst/>
          </a:prstGeom>
          <a:noFill/>
          <a:extLst>
            <a:ext uri="{909E8E84-426E-40DD-AFC4-6F175D3DCCD1}">
              <a14:hiddenFill xmlns:a14="http://schemas.microsoft.com/office/drawing/2010/main">
                <a:solidFill>
                  <a:srgbClr val="FFFFFF"/>
                </a:solidFill>
              </a14:hiddenFill>
            </a:ext>
          </a:extLst>
        </p:spPr>
      </p:pic>
      <p:sp>
        <p:nvSpPr>
          <p:cNvPr id="12" name="Abgerundetes Rechteck 11"/>
          <p:cNvSpPr/>
          <p:nvPr/>
        </p:nvSpPr>
        <p:spPr>
          <a:xfrm>
            <a:off x="880435" y="6011208"/>
            <a:ext cx="7771635" cy="504056"/>
          </a:xfrm>
          <a:prstGeom prst="roundRect">
            <a:avLst/>
          </a:prstGeom>
          <a:solidFill>
            <a:srgbClr val="FFD742"/>
          </a:solid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smtClean="0">
                <a:solidFill>
                  <a:schemeClr val="tx1"/>
                </a:solidFill>
              </a:rPr>
              <a:t>Schaue Dir die Preislisten auf der Infokarte an.</a:t>
            </a:r>
            <a:endParaRPr lang="de-DE" sz="2000" dirty="0">
              <a:solidFill>
                <a:schemeClr val="tx1"/>
              </a:solidFill>
            </a:endParaRPr>
          </a:p>
        </p:txBody>
      </p:sp>
    </p:spTree>
    <p:extLst>
      <p:ext uri="{BB962C8B-B14F-4D97-AF65-F5344CB8AC3E}">
        <p14:creationId xmlns:p14="http://schemas.microsoft.com/office/powerpoint/2010/main" val="14007325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bgerundetes Rechteck 3"/>
          <p:cNvSpPr/>
          <p:nvPr/>
        </p:nvSpPr>
        <p:spPr>
          <a:xfrm>
            <a:off x="1043608" y="238765"/>
            <a:ext cx="6480720" cy="576064"/>
          </a:xfrm>
          <a:prstGeom prst="roundRect">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sz="2800" b="1" dirty="0" err="1" smtClean="0">
                <a:solidFill>
                  <a:schemeClr val="tx1"/>
                </a:solidFill>
              </a:rPr>
              <a:t>Triolago</a:t>
            </a:r>
            <a:r>
              <a:rPr lang="de-DE" sz="2800" b="1" dirty="0" smtClean="0">
                <a:solidFill>
                  <a:schemeClr val="tx1"/>
                </a:solidFill>
              </a:rPr>
              <a:t> III</a:t>
            </a:r>
            <a:endParaRPr lang="de-DE" sz="2800" b="1" dirty="0">
              <a:solidFill>
                <a:schemeClr val="tx1"/>
              </a:solidFill>
            </a:endParaRPr>
          </a:p>
        </p:txBody>
      </p:sp>
      <p:sp>
        <p:nvSpPr>
          <p:cNvPr id="7" name="Abgerundetes Rechteck 6"/>
          <p:cNvSpPr/>
          <p:nvPr/>
        </p:nvSpPr>
        <p:spPr>
          <a:xfrm>
            <a:off x="905061" y="1646876"/>
            <a:ext cx="7771635" cy="907086"/>
          </a:xfrm>
          <a:prstGeom prst="roundRect">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smtClean="0">
                <a:solidFill>
                  <a:schemeClr val="tx1"/>
                </a:solidFill>
              </a:rPr>
              <a:t>Leyla und ihr Mann Malik fahren am Sonntag mit ihren drei Kindern </a:t>
            </a:r>
            <a:r>
              <a:rPr lang="de-DE" sz="2000" dirty="0" err="1" smtClean="0">
                <a:solidFill>
                  <a:schemeClr val="tx1"/>
                </a:solidFill>
              </a:rPr>
              <a:t>Asel</a:t>
            </a:r>
            <a:r>
              <a:rPr lang="de-DE" sz="2000" dirty="0" smtClean="0">
                <a:solidFill>
                  <a:schemeClr val="tx1"/>
                </a:solidFill>
              </a:rPr>
              <a:t> (5 Jahre), Ömer (7 Jahre) und Zehra (12 Jahre) zum Freizeitsee </a:t>
            </a:r>
            <a:r>
              <a:rPr lang="de-DE" sz="2000" dirty="0" err="1" smtClean="0">
                <a:solidFill>
                  <a:schemeClr val="tx1"/>
                </a:solidFill>
              </a:rPr>
              <a:t>Triolago</a:t>
            </a:r>
            <a:r>
              <a:rPr lang="de-DE" sz="2000" dirty="0" smtClean="0">
                <a:solidFill>
                  <a:schemeClr val="tx1"/>
                </a:solidFill>
              </a:rPr>
              <a:t>.</a:t>
            </a:r>
          </a:p>
        </p:txBody>
      </p:sp>
      <p:sp>
        <p:nvSpPr>
          <p:cNvPr id="5" name="Ellipse 4"/>
          <p:cNvSpPr/>
          <p:nvPr/>
        </p:nvSpPr>
        <p:spPr>
          <a:xfrm>
            <a:off x="287524" y="1030853"/>
            <a:ext cx="1512168" cy="648072"/>
          </a:xfrm>
          <a:prstGeom prst="ellipse">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dirty="0">
                <a:solidFill>
                  <a:schemeClr val="tx1"/>
                </a:solidFill>
              </a:rPr>
              <a:t>Situation</a:t>
            </a:r>
          </a:p>
        </p:txBody>
      </p:sp>
      <p:grpSp>
        <p:nvGrpSpPr>
          <p:cNvPr id="2" name="Gruppieren 1"/>
          <p:cNvGrpSpPr/>
          <p:nvPr/>
        </p:nvGrpSpPr>
        <p:grpSpPr>
          <a:xfrm>
            <a:off x="323528" y="3432956"/>
            <a:ext cx="8353168" cy="1800200"/>
            <a:chOff x="323528" y="3212976"/>
            <a:chExt cx="8353168" cy="1800200"/>
          </a:xfrm>
        </p:grpSpPr>
        <p:sp>
          <p:nvSpPr>
            <p:cNvPr id="9" name="Abgerundetes Rechteck 8"/>
            <p:cNvSpPr/>
            <p:nvPr/>
          </p:nvSpPr>
          <p:spPr>
            <a:xfrm>
              <a:off x="905061" y="3429000"/>
              <a:ext cx="7771635" cy="504056"/>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a:solidFill>
                    <a:schemeClr val="tx1"/>
                  </a:solidFill>
                </a:rPr>
                <a:t>Wie </a:t>
              </a:r>
              <a:r>
                <a:rPr lang="de-DE" sz="2000" dirty="0" smtClean="0">
                  <a:solidFill>
                    <a:schemeClr val="tx1"/>
                  </a:solidFill>
                </a:rPr>
                <a:t>viel Eintritt zahlen sie zusammen am Badestrand? </a:t>
              </a:r>
              <a:endParaRPr lang="de-DE" sz="2000" dirty="0">
                <a:solidFill>
                  <a:schemeClr val="tx1"/>
                </a:solidFill>
              </a:endParaRPr>
            </a:p>
          </p:txBody>
        </p:sp>
        <p:sp>
          <p:nvSpPr>
            <p:cNvPr id="11" name="Abgerundetes Rechteck 10"/>
            <p:cNvSpPr/>
            <p:nvPr/>
          </p:nvSpPr>
          <p:spPr>
            <a:xfrm>
              <a:off x="905061" y="4149080"/>
              <a:ext cx="7771635" cy="864096"/>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tx1"/>
                  </a:solidFill>
                </a:rPr>
                <a:t>Sie möchten gerne eine Stunde lang mit dem Boot über den See schippern. Wie viel kostet das?</a:t>
              </a:r>
              <a:endParaRPr lang="de-DE" sz="2000" dirty="0">
                <a:solidFill>
                  <a:schemeClr val="tx1"/>
                </a:solidFill>
              </a:endParaRPr>
            </a:p>
          </p:txBody>
        </p:sp>
        <p:sp>
          <p:nvSpPr>
            <p:cNvPr id="6" name="Ellipse 5"/>
            <p:cNvSpPr/>
            <p:nvPr/>
          </p:nvSpPr>
          <p:spPr>
            <a:xfrm>
              <a:off x="323528" y="3212976"/>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a:solidFill>
                    <a:schemeClr val="tx1"/>
                  </a:solidFill>
                </a:rPr>
                <a:t>1</a:t>
              </a:r>
            </a:p>
          </p:txBody>
        </p:sp>
        <p:sp>
          <p:nvSpPr>
            <p:cNvPr id="15" name="Ellipse 14"/>
            <p:cNvSpPr/>
            <p:nvPr/>
          </p:nvSpPr>
          <p:spPr>
            <a:xfrm>
              <a:off x="323528" y="4005064"/>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a:solidFill>
                    <a:schemeClr val="tx1"/>
                  </a:solidFill>
                </a:rPr>
                <a:t>2</a:t>
              </a:r>
            </a:p>
          </p:txBody>
        </p:sp>
      </p:grpSp>
      <p:pic>
        <p:nvPicPr>
          <p:cNvPr id="20" name="Picture 4" descr="G:\43\43APAG\01 Projekt Knotenpunkte 2018-2021\09 Öffentlichkeitsarbeit\Layout_Materialien Textgestaltung\NEUMANN-DESIGN-Knotenpunkte-Detail-Porta-im-Kreis-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37125" y="303637"/>
            <a:ext cx="778117" cy="778117"/>
          </a:xfrm>
          <a:prstGeom prst="rect">
            <a:avLst/>
          </a:prstGeom>
          <a:noFill/>
          <a:extLst>
            <a:ext uri="{909E8E84-426E-40DD-AFC4-6F175D3DCCD1}">
              <a14:hiddenFill xmlns:a14="http://schemas.microsoft.com/office/drawing/2010/main">
                <a:solidFill>
                  <a:srgbClr val="FFFFFF"/>
                </a:solidFill>
              </a14:hiddenFill>
            </a:ext>
          </a:extLst>
        </p:spPr>
      </p:pic>
      <p:sp>
        <p:nvSpPr>
          <p:cNvPr id="16" name="Abgerundetes Rechteck 15"/>
          <p:cNvSpPr/>
          <p:nvPr/>
        </p:nvSpPr>
        <p:spPr>
          <a:xfrm>
            <a:off x="905061" y="5805264"/>
            <a:ext cx="7771635" cy="504056"/>
          </a:xfrm>
          <a:prstGeom prst="roundRect">
            <a:avLst/>
          </a:prstGeom>
          <a:solidFill>
            <a:srgbClr val="FFD742"/>
          </a:solid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smtClean="0">
                <a:solidFill>
                  <a:schemeClr val="tx1"/>
                </a:solidFill>
              </a:rPr>
              <a:t>Schaue Dir die Preislisten auf der Infokarte an.</a:t>
            </a:r>
            <a:endParaRPr lang="de-DE" sz="2000" dirty="0">
              <a:solidFill>
                <a:schemeClr val="tx1"/>
              </a:solidFill>
            </a:endParaRPr>
          </a:p>
        </p:txBody>
      </p:sp>
    </p:spTree>
    <p:extLst>
      <p:ext uri="{BB962C8B-B14F-4D97-AF65-F5344CB8AC3E}">
        <p14:creationId xmlns:p14="http://schemas.microsoft.com/office/powerpoint/2010/main" val="24946471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bgerundetes Rechteck 3"/>
          <p:cNvSpPr/>
          <p:nvPr/>
        </p:nvSpPr>
        <p:spPr>
          <a:xfrm>
            <a:off x="1043608" y="303637"/>
            <a:ext cx="6480720" cy="576064"/>
          </a:xfrm>
          <a:prstGeom prst="roundRect">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sz="2800" b="1" dirty="0" err="1" smtClean="0">
                <a:solidFill>
                  <a:schemeClr val="tx1"/>
                </a:solidFill>
              </a:rPr>
              <a:t>Triolago</a:t>
            </a:r>
            <a:r>
              <a:rPr lang="de-DE" sz="2800" b="1" dirty="0" smtClean="0">
                <a:solidFill>
                  <a:schemeClr val="tx1"/>
                </a:solidFill>
              </a:rPr>
              <a:t> IV</a:t>
            </a:r>
            <a:endParaRPr lang="de-DE" sz="2800" b="1" dirty="0">
              <a:solidFill>
                <a:schemeClr val="tx1"/>
              </a:solidFill>
            </a:endParaRPr>
          </a:p>
        </p:txBody>
      </p:sp>
      <p:sp>
        <p:nvSpPr>
          <p:cNvPr id="7" name="Abgerundetes Rechteck 6"/>
          <p:cNvSpPr/>
          <p:nvPr/>
        </p:nvSpPr>
        <p:spPr>
          <a:xfrm>
            <a:off x="1187624" y="1535300"/>
            <a:ext cx="7416824" cy="1475624"/>
          </a:xfrm>
          <a:prstGeom prst="roundRect">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tx1"/>
                </a:solidFill>
              </a:rPr>
              <a:t>Maja und ihre Freundin Lia, beide 35 Jahre alt, möchten mal was Neues ausprobieren. Sie fahren zum Freizeitsee </a:t>
            </a:r>
            <a:r>
              <a:rPr lang="de-DE" sz="2000" dirty="0" err="1" smtClean="0">
                <a:solidFill>
                  <a:schemeClr val="tx1"/>
                </a:solidFill>
              </a:rPr>
              <a:t>Triolago</a:t>
            </a:r>
            <a:r>
              <a:rPr lang="de-DE" sz="2000" dirty="0" smtClean="0">
                <a:solidFill>
                  <a:schemeClr val="tx1"/>
                </a:solidFill>
              </a:rPr>
              <a:t> und entscheiden sich für einen Tag lang </a:t>
            </a:r>
            <a:r>
              <a:rPr lang="de-DE" sz="2000" dirty="0" err="1" smtClean="0">
                <a:solidFill>
                  <a:schemeClr val="tx1"/>
                </a:solidFill>
              </a:rPr>
              <a:t>Wakeboarden</a:t>
            </a:r>
            <a:r>
              <a:rPr lang="de-DE" sz="2000" dirty="0" smtClean="0">
                <a:solidFill>
                  <a:schemeClr val="tx1"/>
                </a:solidFill>
              </a:rPr>
              <a:t> für Anfänger. </a:t>
            </a:r>
            <a:endParaRPr lang="de-DE" sz="2000" dirty="0" smtClean="0">
              <a:solidFill>
                <a:schemeClr val="tx1"/>
              </a:solidFill>
            </a:endParaRPr>
          </a:p>
          <a:p>
            <a:r>
              <a:rPr lang="de-DE" sz="2000" dirty="0" smtClean="0">
                <a:solidFill>
                  <a:schemeClr val="tx1"/>
                </a:solidFill>
              </a:rPr>
              <a:t>Maja </a:t>
            </a:r>
            <a:r>
              <a:rPr lang="de-DE" sz="2000" dirty="0" smtClean="0">
                <a:solidFill>
                  <a:schemeClr val="tx1"/>
                </a:solidFill>
              </a:rPr>
              <a:t>wählt dabei einen langen Neoprenanzug und Lia einen kurzen.</a:t>
            </a:r>
          </a:p>
        </p:txBody>
      </p:sp>
      <p:sp>
        <p:nvSpPr>
          <p:cNvPr id="5" name="Ellipse 4"/>
          <p:cNvSpPr/>
          <p:nvPr/>
        </p:nvSpPr>
        <p:spPr>
          <a:xfrm>
            <a:off x="146056" y="1110235"/>
            <a:ext cx="1512168" cy="547044"/>
          </a:xfrm>
          <a:prstGeom prst="ellipse">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dirty="0">
                <a:solidFill>
                  <a:schemeClr val="tx1"/>
                </a:solidFill>
              </a:rPr>
              <a:t>Situation</a:t>
            </a:r>
          </a:p>
        </p:txBody>
      </p:sp>
      <p:pic>
        <p:nvPicPr>
          <p:cNvPr id="20" name="Picture 4" descr="G:\43\43APAG\01 Projekt Knotenpunkte 2018-2021\09 Öffentlichkeitsarbeit\Layout_Materialien Textgestaltung\NEUMANN-DESIGN-Knotenpunkte-Detail-Porta-im-Kreis-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37125" y="303637"/>
            <a:ext cx="778117" cy="778117"/>
          </a:xfrm>
          <a:prstGeom prst="rect">
            <a:avLst/>
          </a:prstGeom>
          <a:noFill/>
          <a:extLst>
            <a:ext uri="{909E8E84-426E-40DD-AFC4-6F175D3DCCD1}">
              <a14:hiddenFill xmlns:a14="http://schemas.microsoft.com/office/drawing/2010/main">
                <a:solidFill>
                  <a:srgbClr val="FFFFFF"/>
                </a:solidFill>
              </a14:hiddenFill>
            </a:ext>
          </a:extLst>
        </p:spPr>
      </p:pic>
      <p:sp>
        <p:nvSpPr>
          <p:cNvPr id="16" name="Abgerundetes Rechteck 15"/>
          <p:cNvSpPr/>
          <p:nvPr/>
        </p:nvSpPr>
        <p:spPr>
          <a:xfrm>
            <a:off x="506282" y="6266330"/>
            <a:ext cx="8170174" cy="504056"/>
          </a:xfrm>
          <a:prstGeom prst="roundRect">
            <a:avLst/>
          </a:prstGeom>
          <a:solidFill>
            <a:srgbClr val="FFD742"/>
          </a:solid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smtClean="0">
                <a:solidFill>
                  <a:schemeClr val="tx1"/>
                </a:solidFill>
              </a:rPr>
              <a:t>Schaue Dir die Preislisten auf der Infokarte an.</a:t>
            </a:r>
            <a:endParaRPr lang="de-DE" sz="2000" dirty="0">
              <a:solidFill>
                <a:schemeClr val="tx1"/>
              </a:solidFill>
            </a:endParaRPr>
          </a:p>
        </p:txBody>
      </p:sp>
      <p:grpSp>
        <p:nvGrpSpPr>
          <p:cNvPr id="2" name="Gruppieren 1"/>
          <p:cNvGrpSpPr/>
          <p:nvPr/>
        </p:nvGrpSpPr>
        <p:grpSpPr>
          <a:xfrm>
            <a:off x="467542" y="3140968"/>
            <a:ext cx="8208914" cy="2923310"/>
            <a:chOff x="323528" y="3068960"/>
            <a:chExt cx="8208914" cy="2923310"/>
          </a:xfrm>
        </p:grpSpPr>
        <p:sp>
          <p:nvSpPr>
            <p:cNvPr id="9" name="Abgerundetes Rechteck 8"/>
            <p:cNvSpPr/>
            <p:nvPr/>
          </p:nvSpPr>
          <p:spPr>
            <a:xfrm>
              <a:off x="977070" y="3183419"/>
              <a:ext cx="7555372" cy="677629"/>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smtClean="0">
                  <a:solidFill>
                    <a:schemeClr val="tx1"/>
                  </a:solidFill>
                </a:rPr>
                <a:t>Was müssen sie alles zahlen? Eintrittspreise, Ausrüstung,… </a:t>
              </a:r>
            </a:p>
            <a:p>
              <a:pPr algn="just"/>
              <a:r>
                <a:rPr lang="de-DE" sz="2000" dirty="0" smtClean="0">
                  <a:solidFill>
                    <a:schemeClr val="tx1"/>
                  </a:solidFill>
                </a:rPr>
                <a:t>Mache eine Liste. </a:t>
              </a:r>
              <a:endParaRPr lang="de-DE" sz="2000" dirty="0">
                <a:solidFill>
                  <a:schemeClr val="tx1"/>
                </a:solidFill>
              </a:endParaRPr>
            </a:p>
          </p:txBody>
        </p:sp>
        <p:sp>
          <p:nvSpPr>
            <p:cNvPr id="11" name="Abgerundetes Rechteck 10"/>
            <p:cNvSpPr/>
            <p:nvPr/>
          </p:nvSpPr>
          <p:spPr>
            <a:xfrm>
              <a:off x="977070" y="4005064"/>
              <a:ext cx="7555372" cy="76307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smtClean="0">
                  <a:solidFill>
                    <a:schemeClr val="tx1"/>
                  </a:solidFill>
                </a:rPr>
                <a:t>Wie viel muss jede von beiden einzeln zahlen? </a:t>
              </a:r>
            </a:p>
            <a:p>
              <a:pPr algn="just"/>
              <a:r>
                <a:rPr lang="de-DE" sz="2000" dirty="0" smtClean="0">
                  <a:solidFill>
                    <a:schemeClr val="tx1"/>
                  </a:solidFill>
                </a:rPr>
                <a:t>Wie viel zahlen sie gemeinsam?</a:t>
              </a:r>
              <a:endParaRPr lang="de-DE" sz="2000" dirty="0">
                <a:solidFill>
                  <a:schemeClr val="tx1"/>
                </a:solidFill>
              </a:endParaRPr>
            </a:p>
          </p:txBody>
        </p:sp>
        <p:sp>
          <p:nvSpPr>
            <p:cNvPr id="6" name="Ellipse 5"/>
            <p:cNvSpPr/>
            <p:nvPr/>
          </p:nvSpPr>
          <p:spPr>
            <a:xfrm>
              <a:off x="323528" y="3068960"/>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a:solidFill>
                    <a:schemeClr val="tx1"/>
                  </a:solidFill>
                </a:rPr>
                <a:t>1</a:t>
              </a:r>
            </a:p>
          </p:txBody>
        </p:sp>
        <p:sp>
          <p:nvSpPr>
            <p:cNvPr id="15" name="Ellipse 14"/>
            <p:cNvSpPr/>
            <p:nvPr/>
          </p:nvSpPr>
          <p:spPr>
            <a:xfrm>
              <a:off x="323528" y="3933056"/>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a:solidFill>
                    <a:schemeClr val="tx1"/>
                  </a:solidFill>
                </a:rPr>
                <a:t>2</a:t>
              </a:r>
            </a:p>
          </p:txBody>
        </p:sp>
        <p:sp>
          <p:nvSpPr>
            <p:cNvPr id="12" name="Abgerundetes Rechteck 11"/>
            <p:cNvSpPr/>
            <p:nvPr/>
          </p:nvSpPr>
          <p:spPr>
            <a:xfrm>
              <a:off x="974148" y="4941168"/>
              <a:ext cx="7558294" cy="1051102"/>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smtClean="0">
                  <a:solidFill>
                    <a:schemeClr val="tx1"/>
                  </a:solidFill>
                </a:rPr>
                <a:t>Lia fährt am nächsten Tag noch einmal hin. </a:t>
              </a:r>
            </a:p>
            <a:p>
              <a:pPr algn="just"/>
              <a:r>
                <a:rPr lang="de-DE" sz="2000" dirty="0" smtClean="0">
                  <a:solidFill>
                    <a:schemeClr val="tx1"/>
                  </a:solidFill>
                </a:rPr>
                <a:t>Sie hat drei Stunden Zeit zum </a:t>
              </a:r>
              <a:r>
                <a:rPr lang="de-DE" sz="2000" dirty="0" err="1" smtClean="0">
                  <a:solidFill>
                    <a:schemeClr val="tx1"/>
                  </a:solidFill>
                </a:rPr>
                <a:t>Wakeboarden</a:t>
              </a:r>
              <a:r>
                <a:rPr lang="de-DE" sz="2000" dirty="0" smtClean="0">
                  <a:solidFill>
                    <a:schemeClr val="tx1"/>
                  </a:solidFill>
                </a:rPr>
                <a:t>. </a:t>
              </a:r>
            </a:p>
            <a:p>
              <a:pPr algn="just"/>
              <a:r>
                <a:rPr lang="de-DE" sz="2000" dirty="0" smtClean="0">
                  <a:solidFill>
                    <a:schemeClr val="tx1"/>
                  </a:solidFill>
                </a:rPr>
                <a:t>Ist für sie eine Einzelkarte oder Tageskarte günstiger?</a:t>
              </a:r>
              <a:endParaRPr lang="de-DE" sz="2000" dirty="0">
                <a:solidFill>
                  <a:schemeClr val="tx1"/>
                </a:solidFill>
              </a:endParaRPr>
            </a:p>
          </p:txBody>
        </p:sp>
        <p:sp>
          <p:nvSpPr>
            <p:cNvPr id="13" name="Ellipse 12"/>
            <p:cNvSpPr/>
            <p:nvPr/>
          </p:nvSpPr>
          <p:spPr>
            <a:xfrm>
              <a:off x="323528" y="4869160"/>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a:solidFill>
                    <a:schemeClr val="tx1"/>
                  </a:solidFill>
                </a:rPr>
                <a:t>3</a:t>
              </a:r>
            </a:p>
          </p:txBody>
        </p:sp>
      </p:grpSp>
    </p:spTree>
    <p:extLst>
      <p:ext uri="{BB962C8B-B14F-4D97-AF65-F5344CB8AC3E}">
        <p14:creationId xmlns:p14="http://schemas.microsoft.com/office/powerpoint/2010/main" val="18138928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bgerundetes Rechteck 3"/>
          <p:cNvSpPr/>
          <p:nvPr/>
        </p:nvSpPr>
        <p:spPr>
          <a:xfrm>
            <a:off x="1066025" y="296653"/>
            <a:ext cx="6480720" cy="576064"/>
          </a:xfrm>
          <a:prstGeom prst="roundRect">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sz="2800" b="1" dirty="0" smtClean="0">
                <a:solidFill>
                  <a:schemeClr val="tx1"/>
                </a:solidFill>
              </a:rPr>
              <a:t>Besucherbergwerk Fell I</a:t>
            </a:r>
            <a:endParaRPr lang="de-DE" sz="2800" b="1" dirty="0">
              <a:solidFill>
                <a:schemeClr val="tx1"/>
              </a:solidFill>
            </a:endParaRPr>
          </a:p>
        </p:txBody>
      </p:sp>
      <p:sp>
        <p:nvSpPr>
          <p:cNvPr id="7" name="Abgerundetes Rechteck 6"/>
          <p:cNvSpPr/>
          <p:nvPr/>
        </p:nvSpPr>
        <p:spPr>
          <a:xfrm>
            <a:off x="1043609" y="1484785"/>
            <a:ext cx="7128791" cy="1512167"/>
          </a:xfrm>
          <a:prstGeom prst="roundRect">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tx1"/>
                </a:solidFill>
              </a:rPr>
              <a:t>Tina und Florian planen einen kleinen Ausflug am Wochenende. </a:t>
            </a:r>
            <a:endParaRPr lang="de-DE" sz="2000" dirty="0">
              <a:solidFill>
                <a:schemeClr val="tx1"/>
              </a:solidFill>
            </a:endParaRPr>
          </a:p>
          <a:p>
            <a:r>
              <a:rPr lang="de-DE" sz="2000" dirty="0" smtClean="0">
                <a:solidFill>
                  <a:schemeClr val="tx1"/>
                </a:solidFill>
              </a:rPr>
              <a:t>Sie </a:t>
            </a:r>
            <a:r>
              <a:rPr lang="de-DE" sz="2000" dirty="0" smtClean="0">
                <a:solidFill>
                  <a:schemeClr val="tx1"/>
                </a:solidFill>
              </a:rPr>
              <a:t>möchten mit ihren Kindern Anne (4 Jahre), Max (9 Jahre) und Viola (13 Jahre) eine Führung im Besucher-Bergwerk Fell machen. </a:t>
            </a:r>
            <a:endParaRPr lang="de-DE" sz="2000" dirty="0" smtClean="0">
              <a:solidFill>
                <a:schemeClr val="tx1"/>
              </a:solidFill>
            </a:endParaRPr>
          </a:p>
          <a:p>
            <a:r>
              <a:rPr lang="de-DE" sz="2000" dirty="0" smtClean="0">
                <a:solidFill>
                  <a:schemeClr val="tx1"/>
                </a:solidFill>
              </a:rPr>
              <a:t>Vielleicht </a:t>
            </a:r>
            <a:r>
              <a:rPr lang="de-DE" sz="2000" dirty="0" smtClean="0">
                <a:solidFill>
                  <a:schemeClr val="tx1"/>
                </a:solidFill>
              </a:rPr>
              <a:t>kommt die Oma auch mit. </a:t>
            </a:r>
          </a:p>
        </p:txBody>
      </p:sp>
      <p:sp>
        <p:nvSpPr>
          <p:cNvPr id="5" name="Ellipse 4"/>
          <p:cNvSpPr/>
          <p:nvPr/>
        </p:nvSpPr>
        <p:spPr>
          <a:xfrm>
            <a:off x="287525" y="950499"/>
            <a:ext cx="1512168" cy="648072"/>
          </a:xfrm>
          <a:prstGeom prst="ellipse">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dirty="0">
                <a:solidFill>
                  <a:schemeClr val="tx1"/>
                </a:solidFill>
              </a:rPr>
              <a:t>Situation</a:t>
            </a:r>
          </a:p>
        </p:txBody>
      </p:sp>
      <p:pic>
        <p:nvPicPr>
          <p:cNvPr id="20" name="Picture 4" descr="G:\43\43APAG\01 Projekt Knotenpunkte 2018-2021\09 Öffentlichkeitsarbeit\Layout_Materialien Textgestaltung\NEUMANN-DESIGN-Knotenpunkte-Detail-Porta-im-Kreis-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37125" y="303637"/>
            <a:ext cx="778117" cy="778117"/>
          </a:xfrm>
          <a:prstGeom prst="rect">
            <a:avLst/>
          </a:prstGeom>
          <a:noFill/>
          <a:extLst>
            <a:ext uri="{909E8E84-426E-40DD-AFC4-6F175D3DCCD1}">
              <a14:hiddenFill xmlns:a14="http://schemas.microsoft.com/office/drawing/2010/main">
                <a:solidFill>
                  <a:srgbClr val="FFFFFF"/>
                </a:solidFill>
              </a14:hiddenFill>
            </a:ext>
          </a:extLst>
        </p:spPr>
      </p:pic>
      <p:sp>
        <p:nvSpPr>
          <p:cNvPr id="16" name="Abgerundetes Rechteck 15"/>
          <p:cNvSpPr/>
          <p:nvPr/>
        </p:nvSpPr>
        <p:spPr>
          <a:xfrm>
            <a:off x="516003" y="5867931"/>
            <a:ext cx="7910180" cy="720080"/>
          </a:xfrm>
          <a:prstGeom prst="roundRect">
            <a:avLst/>
          </a:prstGeom>
          <a:solidFill>
            <a:srgbClr val="FFD742"/>
          </a:solid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tx1"/>
                </a:solidFill>
              </a:rPr>
              <a:t>Schaue Dir die Infokarte an. </a:t>
            </a:r>
            <a:endParaRPr lang="de-DE" sz="2000" dirty="0" smtClean="0">
              <a:solidFill>
                <a:schemeClr val="tx1"/>
              </a:solidFill>
            </a:endParaRPr>
          </a:p>
          <a:p>
            <a:r>
              <a:rPr lang="de-DE" sz="2000" dirty="0" smtClean="0">
                <a:solidFill>
                  <a:schemeClr val="tx1"/>
                </a:solidFill>
              </a:rPr>
              <a:t>Besprecht </a:t>
            </a:r>
            <a:r>
              <a:rPr lang="de-DE" sz="2000" dirty="0" smtClean="0">
                <a:solidFill>
                  <a:schemeClr val="tx1"/>
                </a:solidFill>
              </a:rPr>
              <a:t>Eure Antworten auch in der Gruppe.</a:t>
            </a:r>
            <a:endParaRPr lang="de-DE" sz="2000" dirty="0">
              <a:solidFill>
                <a:schemeClr val="tx1"/>
              </a:solidFill>
            </a:endParaRPr>
          </a:p>
        </p:txBody>
      </p:sp>
      <p:grpSp>
        <p:nvGrpSpPr>
          <p:cNvPr id="2" name="Gruppieren 1"/>
          <p:cNvGrpSpPr/>
          <p:nvPr/>
        </p:nvGrpSpPr>
        <p:grpSpPr>
          <a:xfrm>
            <a:off x="495975" y="3629600"/>
            <a:ext cx="7928185" cy="1721514"/>
            <a:chOff x="323528" y="3501008"/>
            <a:chExt cx="7928185" cy="1721514"/>
          </a:xfrm>
        </p:grpSpPr>
        <p:sp>
          <p:nvSpPr>
            <p:cNvPr id="9" name="Abgerundetes Rechteck 8"/>
            <p:cNvSpPr/>
            <p:nvPr/>
          </p:nvSpPr>
          <p:spPr>
            <a:xfrm>
              <a:off x="974335" y="3717032"/>
              <a:ext cx="7267338" cy="72008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tx1"/>
                  </a:solidFill>
                </a:rPr>
                <a:t>Wie viel Eintritt würden alle zusammen zahlen, wenn die Oma mitkommt</a:t>
              </a:r>
              <a:r>
                <a:rPr lang="de-DE" sz="2000" dirty="0">
                  <a:solidFill>
                    <a:schemeClr val="tx1"/>
                  </a:solidFill>
                </a:rPr>
                <a:t>?</a:t>
              </a:r>
              <a:r>
                <a:rPr lang="de-DE" sz="2000" dirty="0" smtClean="0">
                  <a:solidFill>
                    <a:schemeClr val="tx1"/>
                  </a:solidFill>
                </a:rPr>
                <a:t> </a:t>
              </a:r>
              <a:r>
                <a:rPr lang="de-DE" sz="2000" dirty="0" smtClean="0">
                  <a:solidFill>
                    <a:schemeClr val="tx1"/>
                  </a:solidFill>
                </a:rPr>
                <a:t>Wie viel, wenn die Oma doch keine Zeit hat?</a:t>
              </a:r>
              <a:endParaRPr lang="de-DE" sz="2000" dirty="0">
                <a:solidFill>
                  <a:schemeClr val="tx1"/>
                </a:solidFill>
              </a:endParaRPr>
            </a:p>
          </p:txBody>
        </p:sp>
        <p:sp>
          <p:nvSpPr>
            <p:cNvPr id="6" name="Ellipse 5"/>
            <p:cNvSpPr/>
            <p:nvPr/>
          </p:nvSpPr>
          <p:spPr>
            <a:xfrm>
              <a:off x="323528" y="3501008"/>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a:solidFill>
                    <a:schemeClr val="tx1"/>
                  </a:solidFill>
                </a:rPr>
                <a:t>1</a:t>
              </a:r>
            </a:p>
          </p:txBody>
        </p:sp>
        <p:sp>
          <p:nvSpPr>
            <p:cNvPr id="15" name="Ellipse 14"/>
            <p:cNvSpPr/>
            <p:nvPr/>
          </p:nvSpPr>
          <p:spPr>
            <a:xfrm>
              <a:off x="326857" y="4456789"/>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a:solidFill>
                    <a:schemeClr val="tx1"/>
                  </a:solidFill>
                </a:rPr>
                <a:t>2</a:t>
              </a:r>
            </a:p>
          </p:txBody>
        </p:sp>
        <p:sp>
          <p:nvSpPr>
            <p:cNvPr id="12" name="Abgerundetes Rechteck 11"/>
            <p:cNvSpPr/>
            <p:nvPr/>
          </p:nvSpPr>
          <p:spPr>
            <a:xfrm>
              <a:off x="964294" y="4672813"/>
              <a:ext cx="7287419" cy="549709"/>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smtClean="0">
                  <a:solidFill>
                    <a:schemeClr val="tx1"/>
                  </a:solidFill>
                </a:rPr>
                <a:t>Woran sollte die Familie bei einer Führung denken?</a:t>
              </a:r>
              <a:endParaRPr lang="de-DE" sz="2000" dirty="0">
                <a:solidFill>
                  <a:schemeClr val="tx1"/>
                </a:solidFill>
              </a:endParaRPr>
            </a:p>
          </p:txBody>
        </p:sp>
      </p:grpSp>
    </p:spTree>
    <p:extLst>
      <p:ext uri="{BB962C8B-B14F-4D97-AF65-F5344CB8AC3E}">
        <p14:creationId xmlns:p14="http://schemas.microsoft.com/office/powerpoint/2010/main" val="17277328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bgerundetes Rechteck 3"/>
          <p:cNvSpPr/>
          <p:nvPr/>
        </p:nvSpPr>
        <p:spPr>
          <a:xfrm>
            <a:off x="1043608" y="275896"/>
            <a:ext cx="6480720" cy="576064"/>
          </a:xfrm>
          <a:prstGeom prst="roundRect">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sz="2800" b="1" dirty="0" smtClean="0">
                <a:solidFill>
                  <a:schemeClr val="tx1"/>
                </a:solidFill>
              </a:rPr>
              <a:t>Besucherbergwerk Fell II</a:t>
            </a:r>
            <a:endParaRPr lang="de-DE" sz="2800" b="1" dirty="0">
              <a:solidFill>
                <a:schemeClr val="tx1"/>
              </a:solidFill>
            </a:endParaRPr>
          </a:p>
        </p:txBody>
      </p:sp>
      <p:sp>
        <p:nvSpPr>
          <p:cNvPr id="7" name="Abgerundetes Rechteck 6"/>
          <p:cNvSpPr/>
          <p:nvPr/>
        </p:nvSpPr>
        <p:spPr>
          <a:xfrm>
            <a:off x="761938" y="1568222"/>
            <a:ext cx="7848872" cy="1224135"/>
          </a:xfrm>
          <a:prstGeom prst="roundRect">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tx1"/>
                </a:solidFill>
              </a:rPr>
              <a:t>Lina hat am Samstag Geburtstag. Sie wird 8 Jahre alt. </a:t>
            </a:r>
            <a:endParaRPr lang="de-DE" sz="2000" dirty="0">
              <a:solidFill>
                <a:schemeClr val="tx1"/>
              </a:solidFill>
            </a:endParaRPr>
          </a:p>
          <a:p>
            <a:r>
              <a:rPr lang="de-DE" sz="2000" dirty="0" smtClean="0">
                <a:solidFill>
                  <a:schemeClr val="tx1"/>
                </a:solidFill>
              </a:rPr>
              <a:t>Sie </a:t>
            </a:r>
            <a:r>
              <a:rPr lang="de-DE" sz="2000" dirty="0" smtClean="0">
                <a:solidFill>
                  <a:schemeClr val="tx1"/>
                </a:solidFill>
              </a:rPr>
              <a:t>möchte ihre Freundinnen und Freunde einladen. </a:t>
            </a:r>
            <a:endParaRPr lang="de-DE" sz="2000" dirty="0" smtClean="0">
              <a:solidFill>
                <a:schemeClr val="tx1"/>
              </a:solidFill>
            </a:endParaRPr>
          </a:p>
          <a:p>
            <a:r>
              <a:rPr lang="de-DE" sz="2000" dirty="0" smtClean="0">
                <a:solidFill>
                  <a:schemeClr val="tx1"/>
                </a:solidFill>
              </a:rPr>
              <a:t>Im </a:t>
            </a:r>
            <a:r>
              <a:rPr lang="de-DE" sz="2000" dirty="0" smtClean="0">
                <a:solidFill>
                  <a:schemeClr val="tx1"/>
                </a:solidFill>
              </a:rPr>
              <a:t>Bergwerk wird es eine tolle Party geben. Mit viel Spaß und Abenteuer.</a:t>
            </a:r>
          </a:p>
        </p:txBody>
      </p:sp>
      <p:sp>
        <p:nvSpPr>
          <p:cNvPr id="5" name="Ellipse 4"/>
          <p:cNvSpPr/>
          <p:nvPr/>
        </p:nvSpPr>
        <p:spPr>
          <a:xfrm>
            <a:off x="287524" y="992158"/>
            <a:ext cx="1512168" cy="572630"/>
          </a:xfrm>
          <a:prstGeom prst="ellipse">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dirty="0">
                <a:solidFill>
                  <a:schemeClr val="tx1"/>
                </a:solidFill>
              </a:rPr>
              <a:t>Situation</a:t>
            </a:r>
          </a:p>
        </p:txBody>
      </p:sp>
      <p:sp>
        <p:nvSpPr>
          <p:cNvPr id="9" name="Abgerundetes Rechteck 8"/>
          <p:cNvSpPr/>
          <p:nvPr/>
        </p:nvSpPr>
        <p:spPr>
          <a:xfrm>
            <a:off x="905060" y="3140966"/>
            <a:ext cx="7699389" cy="57606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tx1"/>
                </a:solidFill>
              </a:rPr>
              <a:t>Wie viele Kinder muss Lina einladen, um im Bergwerk feiern zu können? </a:t>
            </a:r>
            <a:endParaRPr lang="de-DE" sz="2000" dirty="0">
              <a:solidFill>
                <a:schemeClr val="tx1"/>
              </a:solidFill>
            </a:endParaRPr>
          </a:p>
        </p:txBody>
      </p:sp>
      <p:sp>
        <p:nvSpPr>
          <p:cNvPr id="11" name="Abgerundetes Rechteck 10"/>
          <p:cNvSpPr/>
          <p:nvPr/>
        </p:nvSpPr>
        <p:spPr>
          <a:xfrm>
            <a:off x="905062" y="3933056"/>
            <a:ext cx="7699388" cy="792088"/>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tx1"/>
                </a:solidFill>
              </a:rPr>
              <a:t>Wie viel kostet ein Kindergeburtstag, wenn insgesamt 13 Personen teilnehmen?</a:t>
            </a:r>
            <a:endParaRPr lang="de-DE" sz="2000" dirty="0">
              <a:solidFill>
                <a:schemeClr val="tx1"/>
              </a:solidFill>
            </a:endParaRPr>
          </a:p>
        </p:txBody>
      </p:sp>
      <p:sp>
        <p:nvSpPr>
          <p:cNvPr id="6" name="Ellipse 5"/>
          <p:cNvSpPr/>
          <p:nvPr/>
        </p:nvSpPr>
        <p:spPr>
          <a:xfrm>
            <a:off x="323528" y="2924944"/>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a:solidFill>
                  <a:schemeClr val="tx1"/>
                </a:solidFill>
              </a:rPr>
              <a:t>1</a:t>
            </a:r>
          </a:p>
        </p:txBody>
      </p:sp>
      <p:sp>
        <p:nvSpPr>
          <p:cNvPr id="15" name="Ellipse 14"/>
          <p:cNvSpPr/>
          <p:nvPr/>
        </p:nvSpPr>
        <p:spPr>
          <a:xfrm>
            <a:off x="323528" y="3789040"/>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a:solidFill>
                  <a:schemeClr val="tx1"/>
                </a:solidFill>
              </a:rPr>
              <a:t>2</a:t>
            </a:r>
          </a:p>
        </p:txBody>
      </p:sp>
      <p:pic>
        <p:nvPicPr>
          <p:cNvPr id="20" name="Picture 4" descr="G:\43\43APAG\01 Projekt Knotenpunkte 2018-2021\09 Öffentlichkeitsarbeit\Layout_Materialien Textgestaltung\NEUMANN-DESIGN-Knotenpunkte-Detail-Porta-im-Kreis-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37125" y="303637"/>
            <a:ext cx="778117" cy="778117"/>
          </a:xfrm>
          <a:prstGeom prst="rect">
            <a:avLst/>
          </a:prstGeom>
          <a:noFill/>
          <a:extLst>
            <a:ext uri="{909E8E84-426E-40DD-AFC4-6F175D3DCCD1}">
              <a14:hiddenFill xmlns:a14="http://schemas.microsoft.com/office/drawing/2010/main">
                <a:solidFill>
                  <a:srgbClr val="FFFFFF"/>
                </a:solidFill>
              </a14:hiddenFill>
            </a:ext>
          </a:extLst>
        </p:spPr>
      </p:pic>
      <p:sp>
        <p:nvSpPr>
          <p:cNvPr id="16" name="Abgerundetes Rechteck 15"/>
          <p:cNvSpPr/>
          <p:nvPr/>
        </p:nvSpPr>
        <p:spPr>
          <a:xfrm>
            <a:off x="905062" y="5949280"/>
            <a:ext cx="7699387" cy="720080"/>
          </a:xfrm>
          <a:prstGeom prst="roundRect">
            <a:avLst/>
          </a:prstGeom>
          <a:solidFill>
            <a:srgbClr val="FFD742"/>
          </a:solid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tx1"/>
                </a:solidFill>
              </a:rPr>
              <a:t>Schaue Dir die Infokarte an. </a:t>
            </a:r>
            <a:endParaRPr lang="de-DE" sz="2000" dirty="0" smtClean="0">
              <a:solidFill>
                <a:schemeClr val="tx1"/>
              </a:solidFill>
            </a:endParaRPr>
          </a:p>
          <a:p>
            <a:r>
              <a:rPr lang="de-DE" sz="2000" dirty="0" smtClean="0">
                <a:solidFill>
                  <a:schemeClr val="tx1"/>
                </a:solidFill>
              </a:rPr>
              <a:t>Besprecht </a:t>
            </a:r>
            <a:r>
              <a:rPr lang="de-DE" sz="2000" dirty="0" smtClean="0">
                <a:solidFill>
                  <a:schemeClr val="tx1"/>
                </a:solidFill>
              </a:rPr>
              <a:t>Eure Antworten auch in der Gruppe.</a:t>
            </a:r>
            <a:endParaRPr lang="de-DE" sz="2000" dirty="0">
              <a:solidFill>
                <a:schemeClr val="tx1"/>
              </a:solidFill>
            </a:endParaRPr>
          </a:p>
        </p:txBody>
      </p:sp>
      <p:sp>
        <p:nvSpPr>
          <p:cNvPr id="12" name="Abgerundetes Rechteck 11"/>
          <p:cNvSpPr/>
          <p:nvPr/>
        </p:nvSpPr>
        <p:spPr>
          <a:xfrm>
            <a:off x="905060" y="4941168"/>
            <a:ext cx="7699389" cy="792088"/>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smtClean="0">
                <a:solidFill>
                  <a:schemeClr val="tx1"/>
                </a:solidFill>
              </a:rPr>
              <a:t>Schreibe eine Einladung für Linas Freunde. </a:t>
            </a:r>
          </a:p>
          <a:p>
            <a:pPr algn="just"/>
            <a:r>
              <a:rPr lang="de-DE" sz="2000" dirty="0" smtClean="0">
                <a:solidFill>
                  <a:schemeClr val="tx1"/>
                </a:solidFill>
              </a:rPr>
              <a:t>Welche Infos sollten drauf stehen? </a:t>
            </a:r>
            <a:r>
              <a:rPr lang="de-DE" sz="2000" i="1" dirty="0" smtClean="0">
                <a:solidFill>
                  <a:schemeClr val="tx1"/>
                </a:solidFill>
              </a:rPr>
              <a:t>Datum, Uhrzeit, Dauer, Kleidung,…</a:t>
            </a:r>
            <a:endParaRPr lang="de-DE" sz="2000" i="1" dirty="0">
              <a:solidFill>
                <a:schemeClr val="tx1"/>
              </a:solidFill>
            </a:endParaRPr>
          </a:p>
        </p:txBody>
      </p:sp>
      <p:sp>
        <p:nvSpPr>
          <p:cNvPr id="13" name="Ellipse 12"/>
          <p:cNvSpPr/>
          <p:nvPr/>
        </p:nvSpPr>
        <p:spPr>
          <a:xfrm>
            <a:off x="323528" y="4797152"/>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a:solidFill>
                  <a:schemeClr val="tx1"/>
                </a:solidFill>
              </a:rPr>
              <a:t>3</a:t>
            </a:r>
          </a:p>
        </p:txBody>
      </p:sp>
    </p:spTree>
    <p:extLst>
      <p:ext uri="{BB962C8B-B14F-4D97-AF65-F5344CB8AC3E}">
        <p14:creationId xmlns:p14="http://schemas.microsoft.com/office/powerpoint/2010/main" val="10300577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bgerundetes Rechteck 3"/>
          <p:cNvSpPr/>
          <p:nvPr/>
        </p:nvSpPr>
        <p:spPr>
          <a:xfrm>
            <a:off x="1061610" y="282677"/>
            <a:ext cx="6480720" cy="576064"/>
          </a:xfrm>
          <a:prstGeom prst="roundRect">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sz="2800" b="1" dirty="0" smtClean="0">
                <a:solidFill>
                  <a:schemeClr val="tx1"/>
                </a:solidFill>
              </a:rPr>
              <a:t>Wandern bei Trier </a:t>
            </a:r>
            <a:endParaRPr lang="de-DE" sz="2800" b="1" dirty="0">
              <a:solidFill>
                <a:schemeClr val="tx1"/>
              </a:solidFill>
            </a:endParaRPr>
          </a:p>
        </p:txBody>
      </p:sp>
      <p:sp>
        <p:nvSpPr>
          <p:cNvPr id="7" name="Abgerundetes Rechteck 6"/>
          <p:cNvSpPr/>
          <p:nvPr/>
        </p:nvSpPr>
        <p:spPr>
          <a:xfrm>
            <a:off x="1043609" y="1628801"/>
            <a:ext cx="7771634" cy="1080119"/>
          </a:xfrm>
          <a:prstGeom prst="roundRect">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tx1"/>
                </a:solidFill>
              </a:rPr>
              <a:t>Alexandros und sein Freund Marcel wollen am Sonntag Wandern gehen. Sie suchen einen Wanderweg, der viel Abwechslung bietet. Am liebsten würden sie dabei auch Höhlen erkunden.</a:t>
            </a:r>
          </a:p>
        </p:txBody>
      </p:sp>
      <p:sp>
        <p:nvSpPr>
          <p:cNvPr id="5" name="Ellipse 4"/>
          <p:cNvSpPr/>
          <p:nvPr/>
        </p:nvSpPr>
        <p:spPr>
          <a:xfrm>
            <a:off x="287524" y="980728"/>
            <a:ext cx="1548172" cy="648072"/>
          </a:xfrm>
          <a:prstGeom prst="ellipse">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dirty="0">
                <a:solidFill>
                  <a:schemeClr val="tx1"/>
                </a:solidFill>
              </a:rPr>
              <a:t>Situation</a:t>
            </a:r>
          </a:p>
        </p:txBody>
      </p:sp>
      <p:sp>
        <p:nvSpPr>
          <p:cNvPr id="9" name="Abgerundetes Rechteck 8"/>
          <p:cNvSpPr/>
          <p:nvPr/>
        </p:nvSpPr>
        <p:spPr>
          <a:xfrm>
            <a:off x="905061" y="3356992"/>
            <a:ext cx="7910181" cy="504056"/>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smtClean="0">
                <a:solidFill>
                  <a:schemeClr val="tx1"/>
                </a:solidFill>
              </a:rPr>
              <a:t>Welchen Wanderweg sollten die beiden wählen? </a:t>
            </a:r>
            <a:endParaRPr lang="de-DE" sz="2000" dirty="0">
              <a:solidFill>
                <a:schemeClr val="tx1"/>
              </a:solidFill>
            </a:endParaRPr>
          </a:p>
        </p:txBody>
      </p:sp>
      <p:sp>
        <p:nvSpPr>
          <p:cNvPr id="11" name="Abgerundetes Rechteck 10"/>
          <p:cNvSpPr/>
          <p:nvPr/>
        </p:nvSpPr>
        <p:spPr>
          <a:xfrm>
            <a:off x="905061" y="4149080"/>
            <a:ext cx="7910181" cy="864096"/>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smtClean="0">
                <a:solidFill>
                  <a:schemeClr val="tx1"/>
                </a:solidFill>
              </a:rPr>
              <a:t>Wie viel Zeit müssen sie dafür einplanen? </a:t>
            </a:r>
          </a:p>
          <a:p>
            <a:pPr algn="just"/>
            <a:r>
              <a:rPr lang="de-DE" sz="2000" dirty="0" smtClean="0">
                <a:solidFill>
                  <a:schemeClr val="tx1"/>
                </a:solidFill>
              </a:rPr>
              <a:t>Dabei sollten sie auch </a:t>
            </a:r>
            <a:r>
              <a:rPr lang="de-DE" sz="2000" dirty="0" smtClean="0">
                <a:solidFill>
                  <a:schemeClr val="tx1"/>
                </a:solidFill>
              </a:rPr>
              <a:t>bei der </a:t>
            </a:r>
            <a:r>
              <a:rPr lang="de-DE" sz="2000" dirty="0" smtClean="0">
                <a:solidFill>
                  <a:schemeClr val="tx1"/>
                </a:solidFill>
              </a:rPr>
              <a:t>Hin- </a:t>
            </a:r>
            <a:r>
              <a:rPr lang="de-DE" sz="2000" dirty="0" smtClean="0">
                <a:solidFill>
                  <a:schemeClr val="tx1"/>
                </a:solidFill>
              </a:rPr>
              <a:t>und Rückreise denken. </a:t>
            </a:r>
            <a:endParaRPr lang="de-DE" sz="2000" dirty="0">
              <a:solidFill>
                <a:schemeClr val="tx1"/>
              </a:solidFill>
            </a:endParaRPr>
          </a:p>
        </p:txBody>
      </p:sp>
      <p:sp>
        <p:nvSpPr>
          <p:cNvPr id="6" name="Ellipse 5"/>
          <p:cNvSpPr/>
          <p:nvPr/>
        </p:nvSpPr>
        <p:spPr>
          <a:xfrm>
            <a:off x="323528" y="3212976"/>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a:solidFill>
                  <a:schemeClr val="tx1"/>
                </a:solidFill>
              </a:rPr>
              <a:t>1</a:t>
            </a:r>
          </a:p>
        </p:txBody>
      </p:sp>
      <p:sp>
        <p:nvSpPr>
          <p:cNvPr id="15" name="Ellipse 14"/>
          <p:cNvSpPr/>
          <p:nvPr/>
        </p:nvSpPr>
        <p:spPr>
          <a:xfrm>
            <a:off x="323528" y="4077072"/>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a:solidFill>
                  <a:schemeClr val="tx1"/>
                </a:solidFill>
              </a:rPr>
              <a:t>2</a:t>
            </a:r>
          </a:p>
        </p:txBody>
      </p:sp>
      <p:pic>
        <p:nvPicPr>
          <p:cNvPr id="20" name="Picture 4" descr="G:\43\43APAG\01 Projekt Knotenpunkte 2018-2021\09 Öffentlichkeitsarbeit\Layout_Materialien Textgestaltung\NEUMANN-DESIGN-Knotenpunkte-Detail-Porta-im-Kreis-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37125" y="303637"/>
            <a:ext cx="778117" cy="778117"/>
          </a:xfrm>
          <a:prstGeom prst="rect">
            <a:avLst/>
          </a:prstGeom>
          <a:noFill/>
          <a:extLst>
            <a:ext uri="{909E8E84-426E-40DD-AFC4-6F175D3DCCD1}">
              <a14:hiddenFill xmlns:a14="http://schemas.microsoft.com/office/drawing/2010/main">
                <a:solidFill>
                  <a:srgbClr val="FFFFFF"/>
                </a:solidFill>
              </a14:hiddenFill>
            </a:ext>
          </a:extLst>
        </p:spPr>
      </p:pic>
      <p:sp>
        <p:nvSpPr>
          <p:cNvPr id="16" name="Abgerundetes Rechteck 15"/>
          <p:cNvSpPr/>
          <p:nvPr/>
        </p:nvSpPr>
        <p:spPr>
          <a:xfrm>
            <a:off x="395536" y="5661248"/>
            <a:ext cx="8419706" cy="504056"/>
          </a:xfrm>
          <a:prstGeom prst="roundRect">
            <a:avLst/>
          </a:prstGeom>
          <a:solidFill>
            <a:srgbClr val="FFD742"/>
          </a:solid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tx1"/>
                </a:solidFill>
              </a:rPr>
              <a:t>Schaue Dir die Infokarten an. Besprecht Eure Antworten auch in der Gruppe.</a:t>
            </a:r>
            <a:endParaRPr lang="de-DE" sz="2000" dirty="0">
              <a:solidFill>
                <a:schemeClr val="tx1"/>
              </a:solidFill>
            </a:endParaRPr>
          </a:p>
        </p:txBody>
      </p:sp>
    </p:spTree>
    <p:extLst>
      <p:ext uri="{BB962C8B-B14F-4D97-AF65-F5344CB8AC3E}">
        <p14:creationId xmlns:p14="http://schemas.microsoft.com/office/powerpoint/2010/main" val="587117060"/>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859</Words>
  <Application>Microsoft Office PowerPoint</Application>
  <PresentationFormat>Bildschirmpräsentation (4:3)</PresentationFormat>
  <Paragraphs>94</Paragraphs>
  <Slides>9</Slides>
  <Notes>0</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9</vt:i4>
      </vt:variant>
    </vt:vector>
  </HeadingPairs>
  <TitlesOfParts>
    <vt:vector size="12" baseType="lpstr">
      <vt:lpstr>Arial</vt:lpstr>
      <vt:lpstr>Calibri</vt:lpstr>
      <vt:lpstr>Larissa</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Stadtverwaltung Trier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Cremer, Annelie</dc:creator>
  <cp:lastModifiedBy>Cremer-Freis, Annelie</cp:lastModifiedBy>
  <cp:revision>191</cp:revision>
  <cp:lastPrinted>2020-12-09T13:04:53Z</cp:lastPrinted>
  <dcterms:created xsi:type="dcterms:W3CDTF">2019-05-27T09:35:23Z</dcterms:created>
  <dcterms:modified xsi:type="dcterms:W3CDTF">2021-04-30T08:29:27Z</dcterms:modified>
</cp:coreProperties>
</file>