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8"/>
  </p:handoutMasterIdLst>
  <p:sldIdLst>
    <p:sldId id="256" r:id="rId2"/>
    <p:sldId id="260" r:id="rId3"/>
    <p:sldId id="259" r:id="rId4"/>
    <p:sldId id="261" r:id="rId5"/>
    <p:sldId id="262" r:id="rId6"/>
    <p:sldId id="258" r:id="rId7"/>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0433"/>
    <a:srgbClr val="FFD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31" tIns="45715" rIns="91431" bIns="45715" rtlCol="0"/>
          <a:lstStyle>
            <a:lvl1pPr algn="l">
              <a:defRPr sz="1200"/>
            </a:lvl1pPr>
          </a:lstStyle>
          <a:p>
            <a:endParaRPr lang="de-DE"/>
          </a:p>
        </p:txBody>
      </p:sp>
      <p:sp>
        <p:nvSpPr>
          <p:cNvPr id="3" name="Datumsplatzhalter 2"/>
          <p:cNvSpPr>
            <a:spLocks noGrp="1"/>
          </p:cNvSpPr>
          <p:nvPr>
            <p:ph type="dt" sz="quarter" idx="1"/>
          </p:nvPr>
        </p:nvSpPr>
        <p:spPr>
          <a:xfrm>
            <a:off x="3849688" y="0"/>
            <a:ext cx="2946400" cy="496888"/>
          </a:xfrm>
          <a:prstGeom prst="rect">
            <a:avLst/>
          </a:prstGeom>
        </p:spPr>
        <p:txBody>
          <a:bodyPr vert="horz" lIns="91431" tIns="45715" rIns="91431" bIns="45715" rtlCol="0"/>
          <a:lstStyle>
            <a:lvl1pPr algn="r">
              <a:defRPr sz="1200"/>
            </a:lvl1pPr>
          </a:lstStyle>
          <a:p>
            <a:fld id="{C84F55B2-7252-46DD-97CE-503E6E6F7CA3}" type="datetimeFigureOut">
              <a:rPr lang="de-DE" smtClean="0"/>
              <a:t>30.04.2021</a:t>
            </a:fld>
            <a:endParaRPr lang="de-DE"/>
          </a:p>
        </p:txBody>
      </p:sp>
      <p:sp>
        <p:nvSpPr>
          <p:cNvPr id="4" name="Fußzeilenplatzhalter 3"/>
          <p:cNvSpPr>
            <a:spLocks noGrp="1"/>
          </p:cNvSpPr>
          <p:nvPr>
            <p:ph type="ftr" sz="quarter" idx="2"/>
          </p:nvPr>
        </p:nvSpPr>
        <p:spPr>
          <a:xfrm>
            <a:off x="0" y="9428164"/>
            <a:ext cx="2946400" cy="496887"/>
          </a:xfrm>
          <a:prstGeom prst="rect">
            <a:avLst/>
          </a:prstGeom>
        </p:spPr>
        <p:txBody>
          <a:bodyPr vert="horz" lIns="91431" tIns="45715" rIns="91431" bIns="45715" rtlCol="0" anchor="b"/>
          <a:lstStyle>
            <a:lvl1pPr algn="l">
              <a:defRPr sz="1200"/>
            </a:lvl1pPr>
          </a:lstStyle>
          <a:p>
            <a:endParaRPr lang="de-DE"/>
          </a:p>
        </p:txBody>
      </p:sp>
      <p:sp>
        <p:nvSpPr>
          <p:cNvPr id="5" name="Foliennummernplatzhalter 4"/>
          <p:cNvSpPr>
            <a:spLocks noGrp="1"/>
          </p:cNvSpPr>
          <p:nvPr>
            <p:ph type="sldNum" sz="quarter" idx="3"/>
          </p:nvPr>
        </p:nvSpPr>
        <p:spPr>
          <a:xfrm>
            <a:off x="3849688" y="9428164"/>
            <a:ext cx="2946400" cy="496887"/>
          </a:xfrm>
          <a:prstGeom prst="rect">
            <a:avLst/>
          </a:prstGeom>
        </p:spPr>
        <p:txBody>
          <a:bodyPr vert="horz" lIns="91431" tIns="45715" rIns="91431" bIns="45715" rtlCol="0" anchor="b"/>
          <a:lstStyle>
            <a:lvl1pPr algn="r">
              <a:defRPr sz="1200"/>
            </a:lvl1pPr>
          </a:lstStyle>
          <a:p>
            <a:fld id="{2547D39B-CEC7-42C1-831D-BF234579779F}" type="slidenum">
              <a:rPr lang="de-DE" smtClean="0"/>
              <a:t>‹Nr.›</a:t>
            </a:fld>
            <a:endParaRPr lang="de-DE"/>
          </a:p>
        </p:txBody>
      </p:sp>
    </p:spTree>
    <p:extLst>
      <p:ext uri="{BB962C8B-B14F-4D97-AF65-F5344CB8AC3E}">
        <p14:creationId xmlns:p14="http://schemas.microsoft.com/office/powerpoint/2010/main" val="292462692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740285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679348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2306816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522653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63FA4D15-74A1-417D-8A68-C924691531B4}" type="datetimeFigureOut">
              <a:rPr lang="de-DE" smtClean="0"/>
              <a:t>30.04.2021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117281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63FA4D15-74A1-417D-8A68-C924691531B4}" type="datetimeFigureOut">
              <a:rPr lang="de-DE" smtClean="0"/>
              <a:t>30.04.2021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853354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FA4D15-74A1-417D-8A68-C924691531B4}" type="datetimeFigureOut">
              <a:rPr lang="de-DE" smtClean="0"/>
              <a:t>30.04.2021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3403630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63FA4D15-74A1-417D-8A68-C924691531B4}" type="datetimeFigureOut">
              <a:rPr lang="de-DE" smtClean="0"/>
              <a:t>30.04.2021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2347890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63FA4D15-74A1-417D-8A68-C924691531B4}" type="datetimeFigureOut">
              <a:rPr lang="de-DE" smtClean="0"/>
              <a:t>30.04.2021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091846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63FA4D15-74A1-417D-8A68-C924691531B4}" type="datetimeFigureOut">
              <a:rPr lang="de-DE" smtClean="0"/>
              <a:t>30.04.2021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1325146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63FA4D15-74A1-417D-8A68-C924691531B4}" type="datetimeFigureOut">
              <a:rPr lang="de-DE" smtClean="0"/>
              <a:t>30.04.2021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DB4DF2-A116-4DFC-BBD7-921A257EA8C6}" type="slidenum">
              <a:rPr lang="de-DE" smtClean="0"/>
              <a:t>‹Nr.›</a:t>
            </a:fld>
            <a:endParaRPr lang="de-DE"/>
          </a:p>
        </p:txBody>
      </p:sp>
    </p:spTree>
    <p:extLst>
      <p:ext uri="{BB962C8B-B14F-4D97-AF65-F5344CB8AC3E}">
        <p14:creationId xmlns:p14="http://schemas.microsoft.com/office/powerpoint/2010/main" val="446179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FA4D15-74A1-417D-8A68-C924691531B4}" type="datetimeFigureOut">
              <a:rPr lang="de-DE" smtClean="0"/>
              <a:t>30.04.2021</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DB4DF2-A116-4DFC-BBD7-921A257EA8C6}" type="slidenum">
              <a:rPr lang="de-DE" smtClean="0"/>
              <a:t>‹Nr.›</a:t>
            </a:fld>
            <a:endParaRPr lang="de-DE"/>
          </a:p>
        </p:txBody>
      </p:sp>
    </p:spTree>
    <p:extLst>
      <p:ext uri="{BB962C8B-B14F-4D97-AF65-F5344CB8AC3E}">
        <p14:creationId xmlns:p14="http://schemas.microsoft.com/office/powerpoint/2010/main" val="2864851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1043608" y="260648"/>
            <a:ext cx="6480720"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smtClean="0">
                <a:solidFill>
                  <a:schemeClr val="tx1"/>
                </a:solidFill>
              </a:rPr>
              <a:t>Besuch von Tante </a:t>
            </a:r>
            <a:r>
              <a:rPr lang="de-DE" sz="2800" b="1" dirty="0" err="1" smtClean="0">
                <a:solidFill>
                  <a:schemeClr val="tx1"/>
                </a:solidFill>
              </a:rPr>
              <a:t>Rike</a:t>
            </a:r>
            <a:endParaRPr lang="de-DE" sz="2800" b="1" dirty="0">
              <a:solidFill>
                <a:schemeClr val="tx1"/>
              </a:solidFill>
            </a:endParaRPr>
          </a:p>
        </p:txBody>
      </p:sp>
      <p:sp>
        <p:nvSpPr>
          <p:cNvPr id="7" name="Abgerundetes Rechteck 6"/>
          <p:cNvSpPr/>
          <p:nvPr/>
        </p:nvSpPr>
        <p:spPr>
          <a:xfrm>
            <a:off x="1043609" y="1484783"/>
            <a:ext cx="7344815" cy="1728193"/>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Kerstin und Guido bekommen Besuch von Tante </a:t>
            </a:r>
            <a:r>
              <a:rPr lang="de-DE" sz="2000" dirty="0" err="1" smtClean="0">
                <a:solidFill>
                  <a:schemeClr val="tx1"/>
                </a:solidFill>
              </a:rPr>
              <a:t>Rike</a:t>
            </a:r>
            <a:r>
              <a:rPr lang="de-DE" sz="2000" dirty="0" smtClean="0">
                <a:solidFill>
                  <a:schemeClr val="tx1"/>
                </a:solidFill>
              </a:rPr>
              <a:t>. Sie kommt mit dem Zug. Sie treffen Tante </a:t>
            </a:r>
            <a:r>
              <a:rPr lang="de-DE" sz="2000" dirty="0" err="1" smtClean="0">
                <a:solidFill>
                  <a:schemeClr val="tx1"/>
                </a:solidFill>
              </a:rPr>
              <a:t>Rike</a:t>
            </a:r>
            <a:r>
              <a:rPr lang="de-DE" sz="2000" dirty="0" smtClean="0">
                <a:solidFill>
                  <a:schemeClr val="tx1"/>
                </a:solidFill>
              </a:rPr>
              <a:t> am Hauptmarkt und eine Kleinigkeit essen. Und dann weiter nach Hause in die Peter-</a:t>
            </a:r>
            <a:r>
              <a:rPr lang="de-DE" sz="2000" dirty="0" err="1" smtClean="0">
                <a:solidFill>
                  <a:schemeClr val="tx1"/>
                </a:solidFill>
              </a:rPr>
              <a:t>Friedhofen</a:t>
            </a:r>
            <a:r>
              <a:rPr lang="de-DE" sz="2000" dirty="0" smtClean="0">
                <a:solidFill>
                  <a:schemeClr val="tx1"/>
                </a:solidFill>
              </a:rPr>
              <a:t>-Straße. Die liegt nicht weit hinter dem Brüderkranken-haus.</a:t>
            </a:r>
          </a:p>
        </p:txBody>
      </p:sp>
      <p:sp>
        <p:nvSpPr>
          <p:cNvPr id="5" name="Ellipse 4"/>
          <p:cNvSpPr/>
          <p:nvPr/>
        </p:nvSpPr>
        <p:spPr>
          <a:xfrm>
            <a:off x="287524" y="980729"/>
            <a:ext cx="1404156" cy="576063"/>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lIns="72000" rIns="36000" rtlCol="0" anchor="ctr"/>
          <a:lstStyle/>
          <a:p>
            <a:pPr algn="ctr"/>
            <a:r>
              <a:rPr lang="de-DE" b="1" dirty="0">
                <a:solidFill>
                  <a:schemeClr val="tx1"/>
                </a:solidFill>
              </a:rPr>
              <a:t>Situation</a:t>
            </a:r>
          </a:p>
        </p:txBody>
      </p:sp>
      <p:grpSp>
        <p:nvGrpSpPr>
          <p:cNvPr id="2" name="Gruppieren 1"/>
          <p:cNvGrpSpPr/>
          <p:nvPr/>
        </p:nvGrpSpPr>
        <p:grpSpPr>
          <a:xfrm>
            <a:off x="905062" y="3573016"/>
            <a:ext cx="7483362" cy="1872208"/>
            <a:chOff x="1121086" y="3477424"/>
            <a:chExt cx="7483362" cy="1872208"/>
          </a:xfrm>
        </p:grpSpPr>
        <p:sp>
          <p:nvSpPr>
            <p:cNvPr id="9" name="Abgerundetes Rechteck 8"/>
            <p:cNvSpPr/>
            <p:nvPr/>
          </p:nvSpPr>
          <p:spPr>
            <a:xfrm>
              <a:off x="1121086" y="3477424"/>
              <a:ext cx="7483362" cy="468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Wie </a:t>
              </a:r>
              <a:r>
                <a:rPr lang="de-DE" sz="2000" dirty="0" smtClean="0">
                  <a:solidFill>
                    <a:schemeClr val="tx1"/>
                  </a:solidFill>
                </a:rPr>
                <a:t>kommt Tante </a:t>
              </a:r>
              <a:r>
                <a:rPr lang="de-DE" sz="2000" dirty="0" err="1" smtClean="0">
                  <a:solidFill>
                    <a:schemeClr val="tx1"/>
                  </a:solidFill>
                </a:rPr>
                <a:t>Rike</a:t>
              </a:r>
              <a:r>
                <a:rPr lang="de-DE" sz="2000" dirty="0" smtClean="0">
                  <a:solidFill>
                    <a:schemeClr val="tx1"/>
                  </a:solidFill>
                </a:rPr>
                <a:t> vom </a:t>
              </a:r>
              <a:r>
                <a:rPr lang="de-DE" sz="2000" dirty="0">
                  <a:solidFill>
                    <a:schemeClr val="tx1"/>
                  </a:solidFill>
                </a:rPr>
                <a:t>Bahnhof zum Hauptmarkt? </a:t>
              </a:r>
            </a:p>
          </p:txBody>
        </p:sp>
        <p:sp>
          <p:nvSpPr>
            <p:cNvPr id="11" name="Abgerundetes Rechteck 10"/>
            <p:cNvSpPr/>
            <p:nvPr/>
          </p:nvSpPr>
          <p:spPr>
            <a:xfrm>
              <a:off x="1121086" y="4197504"/>
              <a:ext cx="7483362" cy="115212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Kerstin und Guido überlegen, Tante </a:t>
              </a:r>
              <a:r>
                <a:rPr lang="de-DE" sz="2000" dirty="0" err="1" smtClean="0">
                  <a:solidFill>
                    <a:schemeClr val="tx1"/>
                  </a:solidFill>
                </a:rPr>
                <a:t>Rike</a:t>
              </a:r>
              <a:r>
                <a:rPr lang="de-DE" sz="2000" dirty="0" smtClean="0">
                  <a:solidFill>
                    <a:schemeClr val="tx1"/>
                  </a:solidFill>
                </a:rPr>
                <a:t> </a:t>
              </a:r>
              <a:r>
                <a:rPr lang="de-DE" sz="2000" dirty="0">
                  <a:solidFill>
                    <a:schemeClr val="tx1"/>
                  </a:solidFill>
                </a:rPr>
                <a:t>noch etwas von der Stadt zu zeigen. Was könnten die beiden ihrer Tante in der Innenstadt zeigen?</a:t>
              </a:r>
            </a:p>
            <a:p>
              <a:pPr algn="just"/>
              <a:r>
                <a:rPr lang="de-DE" sz="2000" dirty="0">
                  <a:solidFill>
                    <a:schemeClr val="tx1"/>
                  </a:solidFill>
                </a:rPr>
                <a:t>Wie gehen sie hier am besten?</a:t>
              </a:r>
            </a:p>
          </p:txBody>
        </p:sp>
      </p:gr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5"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905063" y="5805264"/>
            <a:ext cx="7483362" cy="504056"/>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schemeClr val="tx1"/>
                </a:solidFill>
              </a:rPr>
              <a:t>Überlegt gemeinsam anhand der Stadtkarte.</a:t>
            </a:r>
          </a:p>
        </p:txBody>
      </p:sp>
      <p:sp>
        <p:nvSpPr>
          <p:cNvPr id="12" name="Ellipse 11"/>
          <p:cNvSpPr/>
          <p:nvPr/>
        </p:nvSpPr>
        <p:spPr>
          <a:xfrm>
            <a:off x="322483" y="3429000"/>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1</a:t>
            </a:r>
          </a:p>
        </p:txBody>
      </p:sp>
      <p:sp>
        <p:nvSpPr>
          <p:cNvPr id="13" name="Ellipse 12"/>
          <p:cNvSpPr/>
          <p:nvPr/>
        </p:nvSpPr>
        <p:spPr>
          <a:xfrm>
            <a:off x="322483" y="4221088"/>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2</a:t>
            </a:r>
          </a:p>
        </p:txBody>
      </p:sp>
    </p:spTree>
    <p:extLst>
      <p:ext uri="{BB962C8B-B14F-4D97-AF65-F5344CB8AC3E}">
        <p14:creationId xmlns:p14="http://schemas.microsoft.com/office/powerpoint/2010/main" val="2800617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611560" y="260648"/>
            <a:ext cx="7056784"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a:solidFill>
                  <a:schemeClr val="tx1"/>
                </a:solidFill>
              </a:rPr>
              <a:t>Richard sucht den Weg…</a:t>
            </a:r>
          </a:p>
        </p:txBody>
      </p:sp>
      <p:sp>
        <p:nvSpPr>
          <p:cNvPr id="7" name="Abgerundetes Rechteck 6"/>
          <p:cNvSpPr/>
          <p:nvPr/>
        </p:nvSpPr>
        <p:spPr>
          <a:xfrm>
            <a:off x="755576" y="1518700"/>
            <a:ext cx="8059667" cy="1838292"/>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Dein Kumpel Richard erhält einen Anruf, dass er zu einem Termin in die Stadt kommen soll. Ihr seid bei einem Freund in der Max-Brand-Straße nicht weit vom Trierer Sportplatz. Richard soll in die Kaiserstraße kommen, in der Nähe der Synagoge. </a:t>
            </a:r>
          </a:p>
          <a:p>
            <a:r>
              <a:rPr lang="de-DE" sz="2000" dirty="0" smtClean="0">
                <a:solidFill>
                  <a:schemeClr val="tx1"/>
                </a:solidFill>
              </a:rPr>
              <a:t>Er kennt sich aber noch nicht so gut aus in der Stadt und weiß nicht weiter.</a:t>
            </a: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6"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251520" y="5508551"/>
            <a:ext cx="8635731" cy="1088801"/>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Schaut Euch die Stadtkarte an und sucht auf der Karte die beiden Straßen.</a:t>
            </a:r>
          </a:p>
          <a:p>
            <a:r>
              <a:rPr lang="de-DE" sz="2000" dirty="0">
                <a:solidFill>
                  <a:schemeClr val="tx1"/>
                </a:solidFill>
              </a:rPr>
              <a:t>Beschreibt nun den Weg so, dass ein „Stadt Fremder“ den Weg gut gehen </a:t>
            </a:r>
            <a:r>
              <a:rPr lang="de-DE" sz="2000" dirty="0" smtClean="0">
                <a:solidFill>
                  <a:schemeClr val="tx1"/>
                </a:solidFill>
              </a:rPr>
              <a:t>kann. Nennt </a:t>
            </a:r>
            <a:r>
              <a:rPr lang="de-DE" sz="2000" dirty="0">
                <a:solidFill>
                  <a:schemeClr val="tx1"/>
                </a:solidFill>
              </a:rPr>
              <a:t>markante Punkte/Gebäude etc., die Richard hierbei helfen können.  </a:t>
            </a:r>
          </a:p>
        </p:txBody>
      </p:sp>
      <p:grpSp>
        <p:nvGrpSpPr>
          <p:cNvPr id="2" name="Gruppieren 1"/>
          <p:cNvGrpSpPr/>
          <p:nvPr/>
        </p:nvGrpSpPr>
        <p:grpSpPr>
          <a:xfrm>
            <a:off x="971600" y="3609020"/>
            <a:ext cx="7200800" cy="1620180"/>
            <a:chOff x="539552" y="3405416"/>
            <a:chExt cx="7200800" cy="1620180"/>
          </a:xfrm>
        </p:grpSpPr>
        <p:sp>
          <p:nvSpPr>
            <p:cNvPr id="9" name="Abgerundetes Rechteck 8"/>
            <p:cNvSpPr/>
            <p:nvPr/>
          </p:nvSpPr>
          <p:spPr>
            <a:xfrm>
              <a:off x="1121085" y="3549432"/>
              <a:ext cx="6619267" cy="57606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de-DE" sz="2000" dirty="0" smtClean="0">
                  <a:solidFill>
                    <a:prstClr val="black"/>
                  </a:solidFill>
                </a:rPr>
                <a:t>Könnt Ihr ihm helfen? Wie soll Richard gehen? </a:t>
              </a:r>
              <a:endParaRPr lang="de-DE" sz="2000" dirty="0">
                <a:solidFill>
                  <a:prstClr val="black"/>
                </a:solidFill>
              </a:endParaRPr>
            </a:p>
          </p:txBody>
        </p:sp>
        <p:sp>
          <p:nvSpPr>
            <p:cNvPr id="11" name="Abgerundetes Rechteck 10"/>
            <p:cNvSpPr/>
            <p:nvPr/>
          </p:nvSpPr>
          <p:spPr>
            <a:xfrm>
              <a:off x="1121085" y="4269512"/>
              <a:ext cx="6619267" cy="75608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Überlegt markante Punkte, die Richard helfen können, den Weg möglichst leicht zu finden.</a:t>
              </a:r>
              <a:endParaRPr lang="de-DE" sz="2000" dirty="0">
                <a:solidFill>
                  <a:prstClr val="black"/>
                </a:solidFill>
              </a:endParaRPr>
            </a:p>
          </p:txBody>
        </p:sp>
        <p:sp>
          <p:nvSpPr>
            <p:cNvPr id="6" name="Ellipse 5"/>
            <p:cNvSpPr/>
            <p:nvPr/>
          </p:nvSpPr>
          <p:spPr>
            <a:xfrm>
              <a:off x="539552" y="3405416"/>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1</a:t>
              </a:r>
            </a:p>
          </p:txBody>
        </p:sp>
        <p:sp>
          <p:nvSpPr>
            <p:cNvPr id="15" name="Ellipse 14"/>
            <p:cNvSpPr/>
            <p:nvPr/>
          </p:nvSpPr>
          <p:spPr>
            <a:xfrm>
              <a:off x="539552" y="4125496"/>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2</a:t>
              </a:r>
            </a:p>
          </p:txBody>
        </p:sp>
      </p:grpSp>
      <p:sp>
        <p:nvSpPr>
          <p:cNvPr id="13" name="Ellipse 12"/>
          <p:cNvSpPr/>
          <p:nvPr/>
        </p:nvSpPr>
        <p:spPr>
          <a:xfrm>
            <a:off x="179512" y="1025027"/>
            <a:ext cx="1404156" cy="576063"/>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lIns="72000" rIns="36000" rtlCol="0" anchor="ctr"/>
          <a:lstStyle/>
          <a:p>
            <a:pPr algn="ctr"/>
            <a:r>
              <a:rPr lang="de-DE" b="1" dirty="0">
                <a:solidFill>
                  <a:schemeClr val="tx1"/>
                </a:solidFill>
              </a:rPr>
              <a:t>Situation</a:t>
            </a:r>
          </a:p>
        </p:txBody>
      </p:sp>
    </p:spTree>
    <p:extLst>
      <p:ext uri="{BB962C8B-B14F-4D97-AF65-F5344CB8AC3E}">
        <p14:creationId xmlns:p14="http://schemas.microsoft.com/office/powerpoint/2010/main" val="3643004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1043608" y="260648"/>
            <a:ext cx="6624736"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a:solidFill>
                  <a:schemeClr val="tx1"/>
                </a:solidFill>
              </a:rPr>
              <a:t>Diana hat es eilig…</a:t>
            </a:r>
          </a:p>
        </p:txBody>
      </p:sp>
      <p:sp>
        <p:nvSpPr>
          <p:cNvPr id="7" name="Abgerundetes Rechteck 6"/>
          <p:cNvSpPr/>
          <p:nvPr/>
        </p:nvSpPr>
        <p:spPr>
          <a:xfrm>
            <a:off x="1043609" y="1412776"/>
            <a:ext cx="7560840" cy="1800200"/>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Diana hat heute noch viel vor: Sie will Onkel Dietmar im Krankenhaus Mutterhaus Mitte besuchen und muss dann ihre Tochter Lisa von der Grundschule Martin abholen. Gemeinsam </a:t>
            </a:r>
            <a:r>
              <a:rPr lang="de-DE" sz="2000" dirty="0" smtClean="0">
                <a:solidFill>
                  <a:schemeClr val="tx1"/>
                </a:solidFill>
              </a:rPr>
              <a:t>wollen </a:t>
            </a:r>
            <a:r>
              <a:rPr lang="de-DE" sz="2000" dirty="0">
                <a:solidFill>
                  <a:schemeClr val="tx1"/>
                </a:solidFill>
              </a:rPr>
              <a:t>sie auch noch beim TRIKI Büro vorbeischauen. Ist das erledigt, wollen sie Tante Ellen in Trier-</a:t>
            </a:r>
            <a:r>
              <a:rPr lang="de-DE" sz="2000" dirty="0" err="1">
                <a:solidFill>
                  <a:schemeClr val="tx1"/>
                </a:solidFill>
              </a:rPr>
              <a:t>Ehrang</a:t>
            </a:r>
            <a:r>
              <a:rPr lang="de-DE" sz="2000" dirty="0">
                <a:solidFill>
                  <a:schemeClr val="tx1"/>
                </a:solidFill>
              </a:rPr>
              <a:t> besuchen mit der Bahn.   </a:t>
            </a:r>
          </a:p>
        </p:txBody>
      </p:sp>
      <p:grpSp>
        <p:nvGrpSpPr>
          <p:cNvPr id="2" name="Gruppieren 1"/>
          <p:cNvGrpSpPr/>
          <p:nvPr/>
        </p:nvGrpSpPr>
        <p:grpSpPr>
          <a:xfrm>
            <a:off x="526489" y="3501008"/>
            <a:ext cx="8288753" cy="1872208"/>
            <a:chOff x="742513" y="3477424"/>
            <a:chExt cx="8288753" cy="1872208"/>
          </a:xfrm>
        </p:grpSpPr>
        <p:sp>
          <p:nvSpPr>
            <p:cNvPr id="9" name="Abgerundetes Rechteck 8"/>
            <p:cNvSpPr/>
            <p:nvPr/>
          </p:nvSpPr>
          <p:spPr>
            <a:xfrm>
              <a:off x="1259632" y="3549432"/>
              <a:ext cx="7771634" cy="79208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Diana steigt wie immer an der Porta Nigra aus. </a:t>
              </a:r>
            </a:p>
            <a:p>
              <a:pPr lvl="0"/>
              <a:r>
                <a:rPr lang="de-DE" sz="2000" dirty="0" smtClean="0">
                  <a:solidFill>
                    <a:prstClr val="black"/>
                  </a:solidFill>
                </a:rPr>
                <a:t>Wohin führt ihr Weg an diesem Vormittag mit den einzelnen Stationen?</a:t>
              </a:r>
              <a:endParaRPr lang="de-DE" sz="2000" dirty="0">
                <a:solidFill>
                  <a:prstClr val="black"/>
                </a:solidFill>
              </a:endParaRPr>
            </a:p>
          </p:txBody>
        </p:sp>
        <p:sp>
          <p:nvSpPr>
            <p:cNvPr id="11" name="Abgerundetes Rechteck 10"/>
            <p:cNvSpPr/>
            <p:nvPr/>
          </p:nvSpPr>
          <p:spPr>
            <a:xfrm>
              <a:off x="1259632" y="4557544"/>
              <a:ext cx="7771634" cy="79208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Was denkst Du, wie viel Zeit braucht sie (und ihre Tochter) für die einzelnen Wegstrecken an diesem Vormittag?</a:t>
              </a:r>
              <a:endParaRPr lang="de-DE" sz="2000" dirty="0">
                <a:solidFill>
                  <a:prstClr val="black"/>
                </a:solidFill>
              </a:endParaRPr>
            </a:p>
          </p:txBody>
        </p:sp>
        <p:sp>
          <p:nvSpPr>
            <p:cNvPr id="6" name="Ellipse 5"/>
            <p:cNvSpPr/>
            <p:nvPr/>
          </p:nvSpPr>
          <p:spPr>
            <a:xfrm>
              <a:off x="755576" y="3477424"/>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1</a:t>
              </a:r>
            </a:p>
          </p:txBody>
        </p:sp>
        <p:sp>
          <p:nvSpPr>
            <p:cNvPr id="15" name="Ellipse 14"/>
            <p:cNvSpPr/>
            <p:nvPr/>
          </p:nvSpPr>
          <p:spPr>
            <a:xfrm>
              <a:off x="742513" y="4413528"/>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2</a:t>
              </a:r>
            </a:p>
          </p:txBody>
        </p:sp>
      </p:gr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00392" y="274619"/>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1043608" y="5619683"/>
            <a:ext cx="7771634" cy="1008112"/>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Beschreibt Dianas Weg an diesem Vormittag anhand der Stadtkarte.</a:t>
            </a:r>
          </a:p>
          <a:p>
            <a:r>
              <a:rPr lang="de-DE" sz="2000" dirty="0">
                <a:solidFill>
                  <a:schemeClr val="tx1"/>
                </a:solidFill>
              </a:rPr>
              <a:t>Überlegt ebenso anhand der Stadtkarte</a:t>
            </a:r>
            <a:r>
              <a:rPr lang="de-DE" sz="2000">
                <a:solidFill>
                  <a:schemeClr val="tx1"/>
                </a:solidFill>
              </a:rPr>
              <a:t>, </a:t>
            </a:r>
            <a:r>
              <a:rPr lang="de-DE" sz="2000" smtClean="0">
                <a:solidFill>
                  <a:schemeClr val="tx1"/>
                </a:solidFill>
              </a:rPr>
              <a:t>wie viel </a:t>
            </a:r>
            <a:r>
              <a:rPr lang="de-DE" sz="2000" dirty="0">
                <a:solidFill>
                  <a:schemeClr val="tx1"/>
                </a:solidFill>
              </a:rPr>
              <a:t>Zeit die Wegstrecken benötigen.</a:t>
            </a:r>
          </a:p>
        </p:txBody>
      </p:sp>
      <p:sp>
        <p:nvSpPr>
          <p:cNvPr id="12" name="Ellipse 11"/>
          <p:cNvSpPr/>
          <p:nvPr/>
        </p:nvSpPr>
        <p:spPr>
          <a:xfrm>
            <a:off x="179512" y="980729"/>
            <a:ext cx="1404156" cy="576063"/>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lIns="72000" rIns="36000" rtlCol="0" anchor="ctr"/>
          <a:lstStyle/>
          <a:p>
            <a:pPr algn="ctr"/>
            <a:r>
              <a:rPr lang="de-DE" b="1" dirty="0">
                <a:solidFill>
                  <a:schemeClr val="tx1"/>
                </a:solidFill>
              </a:rPr>
              <a:t>Situation</a:t>
            </a:r>
          </a:p>
        </p:txBody>
      </p:sp>
    </p:spTree>
    <p:extLst>
      <p:ext uri="{BB962C8B-B14F-4D97-AF65-F5344CB8AC3E}">
        <p14:creationId xmlns:p14="http://schemas.microsoft.com/office/powerpoint/2010/main" val="789987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910352" y="252323"/>
            <a:ext cx="6480000"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a:solidFill>
                  <a:schemeClr val="tx1"/>
                </a:solidFill>
              </a:rPr>
              <a:t>Weiterführende Schulen - Realschulen</a:t>
            </a:r>
          </a:p>
        </p:txBody>
      </p:sp>
      <p:sp>
        <p:nvSpPr>
          <p:cNvPr id="7" name="Abgerundetes Rechteck 6"/>
          <p:cNvSpPr/>
          <p:nvPr/>
        </p:nvSpPr>
        <p:spPr>
          <a:xfrm>
            <a:off x="1043608" y="1340768"/>
            <a:ext cx="7771635" cy="1800200"/>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Jennifer wird bald die Schule wechseln. Ihre Eltern überlegen, welche Schulen hier in Trier in Frage kommen mit der Empfehlung Realschule. Jennifer ist seit Kindertagen mit allem begeistert was künstlerisches Werken, Gestalten und kreatives Tun angeht. Vielleicht ist das zukünftig auch ein Bereich, in den sie beruflich weitermachen könnte.    </a:t>
            </a: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7124" y="220569"/>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395536" y="5605828"/>
            <a:ext cx="8419707" cy="1080120"/>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Nehmt den Stadtplan zur Hand und findet heraus, wo die einzelnen Schulen liegen und wie sie heißen. Schaut weiter auf der Legende, wo es eine Berufsbildende Schule mit Schwerpunkt „Gestalten“ gibt.</a:t>
            </a:r>
          </a:p>
        </p:txBody>
      </p:sp>
      <p:grpSp>
        <p:nvGrpSpPr>
          <p:cNvPr id="3" name="Gruppieren 2"/>
          <p:cNvGrpSpPr/>
          <p:nvPr/>
        </p:nvGrpSpPr>
        <p:grpSpPr>
          <a:xfrm>
            <a:off x="905060" y="3284984"/>
            <a:ext cx="7910182" cy="2160240"/>
            <a:chOff x="905060" y="3645024"/>
            <a:chExt cx="7910182" cy="2160240"/>
          </a:xfrm>
        </p:grpSpPr>
        <p:grpSp>
          <p:nvGrpSpPr>
            <p:cNvPr id="2" name="Gruppieren 1"/>
            <p:cNvGrpSpPr/>
            <p:nvPr/>
          </p:nvGrpSpPr>
          <p:grpSpPr>
            <a:xfrm>
              <a:off x="905061" y="3645024"/>
              <a:ext cx="7910181" cy="1296144"/>
              <a:chOff x="1121085" y="3549432"/>
              <a:chExt cx="7910181" cy="1296144"/>
            </a:xfrm>
          </p:grpSpPr>
          <p:sp>
            <p:nvSpPr>
              <p:cNvPr id="9" name="Abgerundetes Rechteck 8"/>
              <p:cNvSpPr/>
              <p:nvPr/>
            </p:nvSpPr>
            <p:spPr>
              <a:xfrm>
                <a:off x="1121085" y="3549432"/>
                <a:ext cx="7910181" cy="64807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Welche Realschulen (plus) gibt es in Trier und wo liegen diese.                  Wo liegt die Integrierte Gesamtschule in Trier?</a:t>
                </a:r>
              </a:p>
            </p:txBody>
          </p:sp>
          <p:sp>
            <p:nvSpPr>
              <p:cNvPr id="11" name="Abgerundetes Rechteck 10"/>
              <p:cNvSpPr/>
              <p:nvPr/>
            </p:nvSpPr>
            <p:spPr>
              <a:xfrm>
                <a:off x="1121085" y="4341520"/>
                <a:ext cx="7910181" cy="504056"/>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Habt Ihr schon einmal etwas von der ein oder anderen Schule gehört? </a:t>
                </a:r>
              </a:p>
            </p:txBody>
          </p:sp>
        </p:grpSp>
        <p:sp>
          <p:nvSpPr>
            <p:cNvPr id="13" name="Abgerundetes Rechteck 12"/>
            <p:cNvSpPr/>
            <p:nvPr/>
          </p:nvSpPr>
          <p:spPr>
            <a:xfrm>
              <a:off x="905060" y="5013176"/>
              <a:ext cx="7910181" cy="79208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z="2000" dirty="0" smtClean="0">
                  <a:solidFill>
                    <a:prstClr val="black"/>
                  </a:solidFill>
                </a:rPr>
                <a:t>Wie könnte es für Jennifer weitergehen, wenn sie einen kreativen Beruf anstrebt? Sucht hierzu die mögliche Berufsbildende Schule in Trier.</a:t>
              </a:r>
            </a:p>
          </p:txBody>
        </p:sp>
      </p:grpSp>
      <p:sp>
        <p:nvSpPr>
          <p:cNvPr id="17" name="Ellipse 16"/>
          <p:cNvSpPr/>
          <p:nvPr/>
        </p:nvSpPr>
        <p:spPr>
          <a:xfrm>
            <a:off x="107504" y="908720"/>
            <a:ext cx="1404156" cy="576063"/>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lIns="72000" rIns="72000" rtlCol="0" anchor="ctr"/>
          <a:lstStyle/>
          <a:p>
            <a:pPr algn="ctr"/>
            <a:r>
              <a:rPr lang="de-DE" dirty="0">
                <a:solidFill>
                  <a:schemeClr val="tx1"/>
                </a:solidFill>
              </a:rPr>
              <a:t>Situation</a:t>
            </a:r>
          </a:p>
        </p:txBody>
      </p:sp>
      <p:sp>
        <p:nvSpPr>
          <p:cNvPr id="18" name="Ellipse 17"/>
          <p:cNvSpPr/>
          <p:nvPr/>
        </p:nvSpPr>
        <p:spPr>
          <a:xfrm>
            <a:off x="322483" y="3128393"/>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1</a:t>
            </a:r>
          </a:p>
        </p:txBody>
      </p:sp>
      <p:sp>
        <p:nvSpPr>
          <p:cNvPr id="21" name="Ellipse 20"/>
          <p:cNvSpPr/>
          <p:nvPr/>
        </p:nvSpPr>
        <p:spPr>
          <a:xfrm>
            <a:off x="323528" y="4581128"/>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3</a:t>
            </a:r>
          </a:p>
        </p:txBody>
      </p:sp>
      <p:sp>
        <p:nvSpPr>
          <p:cNvPr id="22" name="Ellipse 21"/>
          <p:cNvSpPr/>
          <p:nvPr/>
        </p:nvSpPr>
        <p:spPr>
          <a:xfrm>
            <a:off x="323528" y="3933056"/>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rPr>
              <a:t>2</a:t>
            </a:r>
            <a:endParaRPr lang="de-DE" b="1" dirty="0">
              <a:solidFill>
                <a:schemeClr val="tx1"/>
              </a:solidFill>
            </a:endParaRPr>
          </a:p>
        </p:txBody>
      </p:sp>
    </p:spTree>
    <p:extLst>
      <p:ext uri="{BB962C8B-B14F-4D97-AF65-F5344CB8AC3E}">
        <p14:creationId xmlns:p14="http://schemas.microsoft.com/office/powerpoint/2010/main" val="2034971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539552" y="260648"/>
            <a:ext cx="7200800"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a:solidFill>
                  <a:schemeClr val="tx1"/>
                </a:solidFill>
              </a:rPr>
              <a:t>Weiterführende Schulen – Realschulen plus</a:t>
            </a:r>
          </a:p>
        </p:txBody>
      </p:sp>
      <p:sp>
        <p:nvSpPr>
          <p:cNvPr id="7" name="Abgerundetes Rechteck 6"/>
          <p:cNvSpPr/>
          <p:nvPr/>
        </p:nvSpPr>
        <p:spPr>
          <a:xfrm>
            <a:off x="1043609" y="1484785"/>
            <a:ext cx="7560840" cy="1440159"/>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solidFill>
                  <a:schemeClr val="tx1"/>
                </a:solidFill>
              </a:rPr>
              <a:t>Felix geht überhaupt nicht gerne in die Schule; </a:t>
            </a:r>
            <a:r>
              <a:rPr lang="de-DE" sz="2000" dirty="0">
                <a:solidFill>
                  <a:schemeClr val="tx1"/>
                </a:solidFill>
              </a:rPr>
              <a:t>er spielt lieber Fußball und tobt sich auf dem Bolzplatz aus. Seine Eltern </a:t>
            </a:r>
            <a:r>
              <a:rPr lang="de-DE" sz="2000" dirty="0" smtClean="0">
                <a:solidFill>
                  <a:schemeClr val="tx1"/>
                </a:solidFill>
              </a:rPr>
              <a:t>überlegen</a:t>
            </a:r>
            <a:r>
              <a:rPr lang="de-DE" sz="2000" dirty="0">
                <a:solidFill>
                  <a:schemeClr val="tx1"/>
                </a:solidFill>
              </a:rPr>
              <a:t>, wohin er nach der </a:t>
            </a:r>
            <a:r>
              <a:rPr lang="de-DE" sz="2000" dirty="0" smtClean="0">
                <a:solidFill>
                  <a:schemeClr val="tx1"/>
                </a:solidFill>
              </a:rPr>
              <a:t>vierten Klasse </a:t>
            </a:r>
            <a:r>
              <a:rPr lang="de-DE" sz="2000" dirty="0">
                <a:solidFill>
                  <a:schemeClr val="tx1"/>
                </a:solidFill>
              </a:rPr>
              <a:t>wechseln </a:t>
            </a:r>
            <a:r>
              <a:rPr lang="de-DE" sz="2000" dirty="0" smtClean="0">
                <a:solidFill>
                  <a:schemeClr val="tx1"/>
                </a:solidFill>
              </a:rPr>
              <a:t>kann</a:t>
            </a:r>
            <a:r>
              <a:rPr lang="de-DE" sz="2000" dirty="0">
                <a:solidFill>
                  <a:schemeClr val="tx1"/>
                </a:solidFill>
              </a:rPr>
              <a:t>. </a:t>
            </a:r>
            <a:r>
              <a:rPr lang="de-DE" sz="2000" dirty="0" smtClean="0">
                <a:solidFill>
                  <a:schemeClr val="tx1"/>
                </a:solidFill>
              </a:rPr>
              <a:t>Es </a:t>
            </a:r>
            <a:r>
              <a:rPr lang="de-DE" sz="2000" dirty="0">
                <a:solidFill>
                  <a:schemeClr val="tx1"/>
                </a:solidFill>
              </a:rPr>
              <a:t>kommen alle Realschulen plus und die Integrierte Gesamtschule in Trier in Frage.   </a:t>
            </a: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00392" y="274619"/>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323528" y="5589240"/>
            <a:ext cx="8280921" cy="1080120"/>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Nehmt den Stadtplan zur Hand und findet die gesuchten Schulen. </a:t>
            </a:r>
          </a:p>
          <a:p>
            <a:r>
              <a:rPr lang="de-DE" sz="2000" dirty="0">
                <a:solidFill>
                  <a:schemeClr val="tx1"/>
                </a:solidFill>
              </a:rPr>
              <a:t>Wo könnten sich </a:t>
            </a:r>
            <a:r>
              <a:rPr lang="de-DE" sz="2000" dirty="0" smtClean="0">
                <a:solidFill>
                  <a:schemeClr val="tx1"/>
                </a:solidFill>
              </a:rPr>
              <a:t>Felix </a:t>
            </a:r>
            <a:r>
              <a:rPr lang="de-DE" sz="2000" dirty="0">
                <a:solidFill>
                  <a:schemeClr val="tx1"/>
                </a:solidFill>
              </a:rPr>
              <a:t>und seine Eltern in Zukunft beraten lassen, wenn die Berufswahl ansteht?</a:t>
            </a:r>
          </a:p>
        </p:txBody>
      </p:sp>
      <p:grpSp>
        <p:nvGrpSpPr>
          <p:cNvPr id="3" name="Gruppieren 2"/>
          <p:cNvGrpSpPr/>
          <p:nvPr/>
        </p:nvGrpSpPr>
        <p:grpSpPr>
          <a:xfrm>
            <a:off x="905060" y="3068960"/>
            <a:ext cx="7699390" cy="2304256"/>
            <a:chOff x="905060" y="3645024"/>
            <a:chExt cx="7699390" cy="2304256"/>
          </a:xfrm>
        </p:grpSpPr>
        <p:grpSp>
          <p:nvGrpSpPr>
            <p:cNvPr id="2" name="Gruppieren 1"/>
            <p:cNvGrpSpPr/>
            <p:nvPr/>
          </p:nvGrpSpPr>
          <p:grpSpPr>
            <a:xfrm>
              <a:off x="905062" y="3645024"/>
              <a:ext cx="7699388" cy="1152128"/>
              <a:chOff x="1121086" y="3549432"/>
              <a:chExt cx="7699388" cy="1152128"/>
            </a:xfrm>
          </p:grpSpPr>
          <p:sp>
            <p:nvSpPr>
              <p:cNvPr id="9" name="Abgerundetes Rechteck 8"/>
              <p:cNvSpPr/>
              <p:nvPr/>
            </p:nvSpPr>
            <p:spPr>
              <a:xfrm>
                <a:off x="1121086" y="3549432"/>
                <a:ext cx="7699387" cy="504056"/>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prstClr val="black"/>
                    </a:solidFill>
                  </a:rPr>
                  <a:t>Wo liegen die Realschulen plus in Trier? Und welche sind dies? </a:t>
                </a:r>
              </a:p>
            </p:txBody>
          </p:sp>
          <p:sp>
            <p:nvSpPr>
              <p:cNvPr id="11" name="Abgerundetes Rechteck 10"/>
              <p:cNvSpPr/>
              <p:nvPr/>
            </p:nvSpPr>
            <p:spPr>
              <a:xfrm>
                <a:off x="1121086" y="4197504"/>
                <a:ext cx="7699388" cy="504056"/>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prstClr val="black"/>
                    </a:solidFill>
                  </a:rPr>
                  <a:t>Wo ist die Integrierte Gesamtschule in Trier zu finden? </a:t>
                </a:r>
              </a:p>
            </p:txBody>
          </p:sp>
        </p:grpSp>
        <p:sp>
          <p:nvSpPr>
            <p:cNvPr id="13" name="Abgerundetes Rechteck 12"/>
            <p:cNvSpPr/>
            <p:nvPr/>
          </p:nvSpPr>
          <p:spPr>
            <a:xfrm>
              <a:off x="905060" y="4941168"/>
              <a:ext cx="7699389" cy="100811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2000" dirty="0">
                  <a:solidFill>
                    <a:prstClr val="black"/>
                  </a:solidFill>
                </a:rPr>
                <a:t>Wie könnte es für </a:t>
              </a:r>
              <a:r>
                <a:rPr lang="de-DE" sz="2000" dirty="0" smtClean="0">
                  <a:solidFill>
                    <a:prstClr val="black"/>
                  </a:solidFill>
                </a:rPr>
                <a:t>Felix </a:t>
              </a:r>
              <a:r>
                <a:rPr lang="de-DE" sz="2000" dirty="0">
                  <a:solidFill>
                    <a:prstClr val="black"/>
                  </a:solidFill>
                </a:rPr>
                <a:t>weitergehen, wenn er die Berufsreife schafft? </a:t>
              </a:r>
            </a:p>
            <a:p>
              <a:r>
                <a:rPr lang="de-DE" sz="2000" dirty="0" smtClean="0">
                  <a:solidFill>
                    <a:prstClr val="black"/>
                  </a:solidFill>
                </a:rPr>
                <a:t>Er </a:t>
              </a:r>
              <a:r>
                <a:rPr lang="de-DE" sz="2000" dirty="0">
                  <a:solidFill>
                    <a:prstClr val="black"/>
                  </a:solidFill>
                </a:rPr>
                <a:t>hilft seinem Vater häufig, wenn etwas Handwerkliches zu machen ist. Sammelt hierzu mögliche Ideen.</a:t>
              </a:r>
            </a:p>
          </p:txBody>
        </p:sp>
      </p:grpSp>
      <p:sp>
        <p:nvSpPr>
          <p:cNvPr id="18" name="Ellipse 17"/>
          <p:cNvSpPr/>
          <p:nvPr/>
        </p:nvSpPr>
        <p:spPr>
          <a:xfrm>
            <a:off x="179512" y="980729"/>
            <a:ext cx="1404156" cy="576063"/>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lIns="72000" rIns="36000" rtlCol="0" anchor="ctr"/>
          <a:lstStyle/>
          <a:p>
            <a:pPr algn="ctr"/>
            <a:r>
              <a:rPr lang="de-DE" b="1" dirty="0">
                <a:solidFill>
                  <a:schemeClr val="tx1"/>
                </a:solidFill>
              </a:rPr>
              <a:t>Situation</a:t>
            </a:r>
          </a:p>
        </p:txBody>
      </p:sp>
      <p:sp>
        <p:nvSpPr>
          <p:cNvPr id="19" name="Ellipse 18"/>
          <p:cNvSpPr/>
          <p:nvPr/>
        </p:nvSpPr>
        <p:spPr>
          <a:xfrm>
            <a:off x="322483" y="2924944"/>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1</a:t>
            </a:r>
          </a:p>
        </p:txBody>
      </p:sp>
      <p:sp>
        <p:nvSpPr>
          <p:cNvPr id="21" name="Ellipse 20"/>
          <p:cNvSpPr/>
          <p:nvPr/>
        </p:nvSpPr>
        <p:spPr>
          <a:xfrm>
            <a:off x="322483" y="3573016"/>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2</a:t>
            </a:r>
          </a:p>
        </p:txBody>
      </p:sp>
      <p:sp>
        <p:nvSpPr>
          <p:cNvPr id="22" name="Ellipse 21"/>
          <p:cNvSpPr/>
          <p:nvPr/>
        </p:nvSpPr>
        <p:spPr>
          <a:xfrm>
            <a:off x="322483" y="4221088"/>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rPr>
              <a:t>3</a:t>
            </a:r>
            <a:endParaRPr lang="de-DE" b="1" dirty="0">
              <a:solidFill>
                <a:schemeClr val="tx1"/>
              </a:solidFill>
            </a:endParaRPr>
          </a:p>
        </p:txBody>
      </p:sp>
    </p:spTree>
    <p:extLst>
      <p:ext uri="{BB962C8B-B14F-4D97-AF65-F5344CB8AC3E}">
        <p14:creationId xmlns:p14="http://schemas.microsoft.com/office/powerpoint/2010/main" val="190752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1116336" y="260648"/>
            <a:ext cx="6480000" cy="576064"/>
          </a:xfrm>
          <a:prstGeom prst="roundRect">
            <a:avLst/>
          </a:prstGeom>
          <a:solidFill>
            <a:srgbClr val="FFD742"/>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lang="de-DE" sz="2800" b="1" dirty="0">
                <a:solidFill>
                  <a:schemeClr val="tx1"/>
                </a:solidFill>
              </a:rPr>
              <a:t>Weiterführende Schulen - Gymnasium</a:t>
            </a:r>
          </a:p>
        </p:txBody>
      </p:sp>
      <p:sp>
        <p:nvSpPr>
          <p:cNvPr id="7" name="Abgerundetes Rechteck 6"/>
          <p:cNvSpPr/>
          <p:nvPr/>
        </p:nvSpPr>
        <p:spPr>
          <a:xfrm>
            <a:off x="1043609" y="1499994"/>
            <a:ext cx="7488832" cy="1136917"/>
          </a:xfrm>
          <a:prstGeom prst="roundRect">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Für Nico ist die Grundschulzeit bald vorbei. Mit seinen Leistungen könnte er </a:t>
            </a:r>
            <a:r>
              <a:rPr lang="de-DE" sz="2000" dirty="0" smtClean="0">
                <a:solidFill>
                  <a:schemeClr val="tx1"/>
                </a:solidFill>
              </a:rPr>
              <a:t>auch </a:t>
            </a:r>
            <a:r>
              <a:rPr lang="de-DE" sz="2000" dirty="0">
                <a:solidFill>
                  <a:schemeClr val="tx1"/>
                </a:solidFill>
              </a:rPr>
              <a:t>gut auf ein Gymnasium gehen. Seine Eltern überlegen derzeit gemeinsam mit ihm, wohin er weiter in die Schule gehen soll.</a:t>
            </a:r>
          </a:p>
        </p:txBody>
      </p:sp>
      <p:pic>
        <p:nvPicPr>
          <p:cNvPr id="20" name="Picture 4" descr="G:\43\43APAG\01 Projekt Knotenpunkte 2018-2021\09 Öffentlichkeitsarbeit\Layout_Materialien Textgestaltung\NEUMANN-DESIGN-Knotenpunkte-Detail-Porta-im-Kreis-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8863" y="303637"/>
            <a:ext cx="778117" cy="778117"/>
          </a:xfrm>
          <a:prstGeom prst="rect">
            <a:avLst/>
          </a:prstGeom>
          <a:noFill/>
          <a:extLst>
            <a:ext uri="{909E8E84-426E-40DD-AFC4-6F175D3DCCD1}">
              <a14:hiddenFill xmlns:a14="http://schemas.microsoft.com/office/drawing/2010/main">
                <a:solidFill>
                  <a:srgbClr val="FFFFFF"/>
                </a:solidFill>
              </a14:hiddenFill>
            </a:ext>
          </a:extLst>
        </p:spPr>
      </p:pic>
      <p:sp>
        <p:nvSpPr>
          <p:cNvPr id="16" name="Abgerundetes Rechteck 15"/>
          <p:cNvSpPr/>
          <p:nvPr/>
        </p:nvSpPr>
        <p:spPr>
          <a:xfrm>
            <a:off x="905061" y="5373216"/>
            <a:ext cx="7627380" cy="1080120"/>
          </a:xfrm>
          <a:prstGeom prst="roundRect">
            <a:avLst/>
          </a:prstGeom>
          <a:solidFill>
            <a:srgbClr val="FFD742"/>
          </a:solid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Nehmt den Stadtplan zur Hand und findet heraus, welche Gymnasien es in Trier gibt und wo sie liegen. Schaut weiter auf der Legende, welche anderen weiterführenden Schulen es noch gibt.</a:t>
            </a:r>
          </a:p>
        </p:txBody>
      </p:sp>
      <p:grpSp>
        <p:nvGrpSpPr>
          <p:cNvPr id="3" name="Gruppieren 2"/>
          <p:cNvGrpSpPr/>
          <p:nvPr/>
        </p:nvGrpSpPr>
        <p:grpSpPr>
          <a:xfrm>
            <a:off x="323528" y="2852936"/>
            <a:ext cx="8208914" cy="2102039"/>
            <a:chOff x="323528" y="3429000"/>
            <a:chExt cx="8208914" cy="2102039"/>
          </a:xfrm>
        </p:grpSpPr>
        <p:grpSp>
          <p:nvGrpSpPr>
            <p:cNvPr id="2" name="Gruppieren 1"/>
            <p:cNvGrpSpPr/>
            <p:nvPr/>
          </p:nvGrpSpPr>
          <p:grpSpPr>
            <a:xfrm>
              <a:off x="323528" y="3429000"/>
              <a:ext cx="8208914" cy="1440160"/>
              <a:chOff x="539552" y="3333408"/>
              <a:chExt cx="8208914" cy="1440160"/>
            </a:xfrm>
          </p:grpSpPr>
          <p:sp>
            <p:nvSpPr>
              <p:cNvPr id="9" name="Abgerundetes Rechteck 8"/>
              <p:cNvSpPr/>
              <p:nvPr/>
            </p:nvSpPr>
            <p:spPr>
              <a:xfrm>
                <a:off x="1121086" y="3549432"/>
                <a:ext cx="7627380" cy="504056"/>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de-DE" sz="2000" dirty="0" smtClean="0">
                    <a:solidFill>
                      <a:prstClr val="black"/>
                    </a:solidFill>
                  </a:rPr>
                  <a:t>Welche Gymnasien gibt es in Trier? Und wo liegen diese? </a:t>
                </a:r>
              </a:p>
            </p:txBody>
          </p:sp>
          <p:sp>
            <p:nvSpPr>
              <p:cNvPr id="11" name="Abgerundetes Rechteck 10"/>
              <p:cNvSpPr/>
              <p:nvPr/>
            </p:nvSpPr>
            <p:spPr>
              <a:xfrm>
                <a:off x="1121086" y="4269512"/>
                <a:ext cx="7627380" cy="504056"/>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de-DE" sz="2000" dirty="0" smtClean="0">
                    <a:solidFill>
                      <a:prstClr val="black"/>
                    </a:solidFill>
                  </a:rPr>
                  <a:t>Habt Ihr schon einmal etwas von der ein oder anderen Schule gehört? </a:t>
                </a:r>
              </a:p>
            </p:txBody>
          </p:sp>
          <p:sp>
            <p:nvSpPr>
              <p:cNvPr id="6" name="Ellipse 5"/>
              <p:cNvSpPr/>
              <p:nvPr/>
            </p:nvSpPr>
            <p:spPr>
              <a:xfrm>
                <a:off x="539552" y="3333408"/>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1</a:t>
                </a:r>
              </a:p>
            </p:txBody>
          </p:sp>
          <p:sp>
            <p:nvSpPr>
              <p:cNvPr id="15" name="Ellipse 14"/>
              <p:cNvSpPr/>
              <p:nvPr/>
            </p:nvSpPr>
            <p:spPr>
              <a:xfrm>
                <a:off x="539552" y="4125496"/>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2</a:t>
                </a:r>
              </a:p>
            </p:txBody>
          </p:sp>
        </p:grpSp>
        <p:sp>
          <p:nvSpPr>
            <p:cNvPr id="12" name="Ellipse 11"/>
            <p:cNvSpPr/>
            <p:nvPr/>
          </p:nvSpPr>
          <p:spPr>
            <a:xfrm>
              <a:off x="323528" y="4941168"/>
              <a:ext cx="432048" cy="432048"/>
            </a:xfrm>
            <a:prstGeom prst="ellipse">
              <a:avLst/>
            </a:prstGeom>
            <a:noFill/>
            <a:ln>
              <a:solidFill>
                <a:srgbClr val="4304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3</a:t>
              </a:r>
            </a:p>
          </p:txBody>
        </p:sp>
        <p:sp>
          <p:nvSpPr>
            <p:cNvPr id="13" name="Abgerundetes Rechteck 12"/>
            <p:cNvSpPr/>
            <p:nvPr/>
          </p:nvSpPr>
          <p:spPr>
            <a:xfrm>
              <a:off x="905060" y="5026983"/>
              <a:ext cx="7627381" cy="504056"/>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de-DE" sz="2000" dirty="0" smtClean="0">
                  <a:solidFill>
                    <a:prstClr val="black"/>
                  </a:solidFill>
                </a:rPr>
                <a:t>Kennt Ihr noch Alternativen zum Gymnasium?  </a:t>
              </a:r>
            </a:p>
          </p:txBody>
        </p:sp>
      </p:grpSp>
      <p:sp>
        <p:nvSpPr>
          <p:cNvPr id="17" name="Ellipse 16"/>
          <p:cNvSpPr/>
          <p:nvPr/>
        </p:nvSpPr>
        <p:spPr>
          <a:xfrm>
            <a:off x="251520" y="980729"/>
            <a:ext cx="1440160" cy="576063"/>
          </a:xfrm>
          <a:prstGeom prst="ellipse">
            <a:avLst/>
          </a:prstGeom>
          <a:solidFill>
            <a:srgbClr val="FFD742"/>
          </a:solidFill>
          <a:ln/>
        </p:spPr>
        <p:style>
          <a:lnRef idx="3">
            <a:schemeClr val="lt1"/>
          </a:lnRef>
          <a:fillRef idx="1">
            <a:schemeClr val="accent1"/>
          </a:fillRef>
          <a:effectRef idx="1">
            <a:schemeClr val="accent1"/>
          </a:effectRef>
          <a:fontRef idx="minor">
            <a:schemeClr val="lt1"/>
          </a:fontRef>
        </p:style>
        <p:txBody>
          <a:bodyPr lIns="72000" rIns="72000" rtlCol="0" anchor="ctr"/>
          <a:lstStyle/>
          <a:p>
            <a:pPr algn="ctr"/>
            <a:r>
              <a:rPr lang="de-DE" dirty="0">
                <a:solidFill>
                  <a:schemeClr val="tx1"/>
                </a:solidFill>
              </a:rPr>
              <a:t>Situation</a:t>
            </a:r>
          </a:p>
        </p:txBody>
      </p:sp>
    </p:spTree>
    <p:extLst>
      <p:ext uri="{BB962C8B-B14F-4D97-AF65-F5344CB8AC3E}">
        <p14:creationId xmlns:p14="http://schemas.microsoft.com/office/powerpoint/2010/main" val="789987301"/>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774</Words>
  <Application>Microsoft Office PowerPoint</Application>
  <PresentationFormat>Bildschirmpräsentation (4:3)</PresentationFormat>
  <Paragraphs>61</Paragraphs>
  <Slides>6</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6</vt:i4>
      </vt:variant>
    </vt:vector>
  </HeadingPairs>
  <TitlesOfParts>
    <vt:vector size="9" baseType="lpstr">
      <vt:lpstr>Arial</vt:lpstr>
      <vt:lpstr>Calibri</vt:lpstr>
      <vt:lpstr>Larissa</vt:lpstr>
      <vt:lpstr>PowerPoint-Präsentation</vt:lpstr>
      <vt:lpstr>PowerPoint-Präsentation</vt:lpstr>
      <vt:lpstr>PowerPoint-Präsentation</vt:lpstr>
      <vt:lpstr>PowerPoint-Präsentation</vt:lpstr>
      <vt:lpstr>PowerPoint-Präsentation</vt:lpstr>
      <vt:lpstr>PowerPoint-Präsentation</vt:lpstr>
    </vt:vector>
  </TitlesOfParts>
  <Company>Stadtverwaltung Trier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Cremer, Annelie</dc:creator>
  <cp:lastModifiedBy>Cremer-Freis, Annelie</cp:lastModifiedBy>
  <cp:revision>158</cp:revision>
  <cp:lastPrinted>2020-11-04T09:53:28Z</cp:lastPrinted>
  <dcterms:created xsi:type="dcterms:W3CDTF">2019-05-27T09:35:23Z</dcterms:created>
  <dcterms:modified xsi:type="dcterms:W3CDTF">2021-04-30T10:02:06Z</dcterms:modified>
</cp:coreProperties>
</file>