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7632700" cy="5400675"/>
  <p:notesSz cx="6858000" cy="9144000"/>
  <p:defaultTextStyle>
    <a:defPPr>
      <a:defRPr lang="de-DE"/>
    </a:defPPr>
    <a:lvl1pPr marL="0" algn="l" defTabSz="7445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72269" algn="l" defTabSz="7445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44536" algn="l" defTabSz="7445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16805" algn="l" defTabSz="7445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89073" algn="l" defTabSz="7445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861341" algn="l" defTabSz="7445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233610" algn="l" defTabSz="7445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605878" algn="l" defTabSz="7445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978146" algn="l" defTabSz="74453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332" y="-84"/>
      </p:cViewPr>
      <p:guideLst>
        <p:guide orient="horz" pos="1701"/>
        <p:guide pos="2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F43FD2-FCEE-4D11-B270-00FC9AE2043A}" type="datetimeFigureOut">
              <a:rPr lang="de-DE" smtClean="0"/>
              <a:t>02.03.2021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50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07BCA2-F9EE-460C-8509-98AE263317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282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445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72269" algn="l" defTabSz="7445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44536" algn="l" defTabSz="7445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16805" algn="l" defTabSz="7445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489073" algn="l" defTabSz="7445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861341" algn="l" defTabSz="7445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33610" algn="l" defTabSz="7445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05878" algn="l" defTabSz="7445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78146" algn="l" defTabSz="74453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D7440-034B-4521-B725-463AA0518056}" type="slidenum">
              <a:rPr lang="de-DE" smtClean="0">
                <a:solidFill>
                  <a:prstClr val="black"/>
                </a:solidFill>
              </a:rPr>
              <a:pPr/>
              <a:t>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928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2453" y="1677711"/>
            <a:ext cx="6487795" cy="115764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4905" y="3060383"/>
            <a:ext cx="5342890" cy="138017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2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445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16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89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61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33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05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78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AC05B-A576-417F-815F-DE41F7C26A00}" type="datetimeFigureOut">
              <a:rPr lang="de-DE" smtClean="0"/>
              <a:t>02.03.2021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5B1-D607-43F6-AF59-6ADA07458AF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7472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AC05B-A576-417F-815F-DE41F7C26A00}" type="datetimeFigureOut">
              <a:rPr lang="de-DE" smtClean="0"/>
              <a:t>02.03.2021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5B1-D607-43F6-AF59-6ADA07458AF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5527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619375" y="170023"/>
            <a:ext cx="1433780" cy="3629204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18031" y="170023"/>
            <a:ext cx="4174133" cy="3629204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AC05B-A576-417F-815F-DE41F7C26A00}" type="datetimeFigureOut">
              <a:rPr lang="de-DE" smtClean="0"/>
              <a:t>02.03.2021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5B1-D607-43F6-AF59-6ADA07458AF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4274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AC05B-A576-417F-815F-DE41F7C26A00}" type="datetimeFigureOut">
              <a:rPr lang="de-DE" smtClean="0"/>
              <a:t>02.03.2021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5B1-D607-43F6-AF59-6ADA07458AF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9438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2932" y="3470435"/>
            <a:ext cx="6487795" cy="1072634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2932" y="2289038"/>
            <a:ext cx="6487795" cy="1181397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7226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4453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168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48907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86134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23361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6058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97814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AC05B-A576-417F-815F-DE41F7C26A00}" type="datetimeFigureOut">
              <a:rPr lang="de-DE" smtClean="0"/>
              <a:t>02.03.2021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5B1-D607-43F6-AF59-6ADA07458AF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3178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18030" y="992624"/>
            <a:ext cx="2803957" cy="2806601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249199" y="992624"/>
            <a:ext cx="2803957" cy="2806601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AC05B-A576-417F-815F-DE41F7C26A00}" type="datetimeFigureOut">
              <a:rPr lang="de-DE" smtClean="0"/>
              <a:t>02.03.2021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5B1-D607-43F6-AF59-6ADA07458AF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002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636" y="216277"/>
            <a:ext cx="6869430" cy="900114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636" y="1208902"/>
            <a:ext cx="3372435" cy="50381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2269" indent="0">
              <a:buNone/>
              <a:defRPr sz="1600" b="1"/>
            </a:lvl2pPr>
            <a:lvl3pPr marL="744536" indent="0">
              <a:buNone/>
              <a:defRPr sz="1500" b="1"/>
            </a:lvl3pPr>
            <a:lvl4pPr marL="1116805" indent="0">
              <a:buNone/>
              <a:defRPr sz="1300" b="1"/>
            </a:lvl4pPr>
            <a:lvl5pPr marL="1489073" indent="0">
              <a:buNone/>
              <a:defRPr sz="1300" b="1"/>
            </a:lvl5pPr>
            <a:lvl6pPr marL="1861341" indent="0">
              <a:buNone/>
              <a:defRPr sz="1300" b="1"/>
            </a:lvl6pPr>
            <a:lvl7pPr marL="2233610" indent="0">
              <a:buNone/>
              <a:defRPr sz="1300" b="1"/>
            </a:lvl7pPr>
            <a:lvl8pPr marL="2605878" indent="0">
              <a:buNone/>
              <a:defRPr sz="1300" b="1"/>
            </a:lvl8pPr>
            <a:lvl9pPr marL="2978146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1636" y="1712714"/>
            <a:ext cx="3372435" cy="3111640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877308" y="1208902"/>
            <a:ext cx="3373759" cy="50381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72269" indent="0">
              <a:buNone/>
              <a:defRPr sz="1600" b="1"/>
            </a:lvl2pPr>
            <a:lvl3pPr marL="744536" indent="0">
              <a:buNone/>
              <a:defRPr sz="1500" b="1"/>
            </a:lvl3pPr>
            <a:lvl4pPr marL="1116805" indent="0">
              <a:buNone/>
              <a:defRPr sz="1300" b="1"/>
            </a:lvl4pPr>
            <a:lvl5pPr marL="1489073" indent="0">
              <a:buNone/>
              <a:defRPr sz="1300" b="1"/>
            </a:lvl5pPr>
            <a:lvl6pPr marL="1861341" indent="0">
              <a:buNone/>
              <a:defRPr sz="1300" b="1"/>
            </a:lvl6pPr>
            <a:lvl7pPr marL="2233610" indent="0">
              <a:buNone/>
              <a:defRPr sz="1300" b="1"/>
            </a:lvl7pPr>
            <a:lvl8pPr marL="2605878" indent="0">
              <a:buNone/>
              <a:defRPr sz="1300" b="1"/>
            </a:lvl8pPr>
            <a:lvl9pPr marL="2978146" indent="0">
              <a:buNone/>
              <a:defRPr sz="13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877308" y="1712714"/>
            <a:ext cx="3373759" cy="3111640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AC05B-A576-417F-815F-DE41F7C26A00}" type="datetimeFigureOut">
              <a:rPr lang="de-DE" smtClean="0"/>
              <a:t>02.03.2021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5B1-D607-43F6-AF59-6ADA07458AF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6305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AC05B-A576-417F-815F-DE41F7C26A00}" type="datetimeFigureOut">
              <a:rPr lang="de-DE" smtClean="0"/>
              <a:t>02.03.2021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5B1-D607-43F6-AF59-6ADA07458AF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3696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AC05B-A576-417F-815F-DE41F7C26A00}" type="datetimeFigureOut">
              <a:rPr lang="de-DE" smtClean="0"/>
              <a:t>02.03.2021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5B1-D607-43F6-AF59-6ADA07458AF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401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636" y="215027"/>
            <a:ext cx="2511106" cy="915115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984174" y="215028"/>
            <a:ext cx="4266891" cy="4609326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1636" y="1130143"/>
            <a:ext cx="2511106" cy="3694212"/>
          </a:xfrm>
        </p:spPr>
        <p:txBody>
          <a:bodyPr/>
          <a:lstStyle>
            <a:lvl1pPr marL="0" indent="0">
              <a:buNone/>
              <a:defRPr sz="1200"/>
            </a:lvl1pPr>
            <a:lvl2pPr marL="372269" indent="0">
              <a:buNone/>
              <a:defRPr sz="1000"/>
            </a:lvl2pPr>
            <a:lvl3pPr marL="744536" indent="0">
              <a:buNone/>
              <a:defRPr sz="800"/>
            </a:lvl3pPr>
            <a:lvl4pPr marL="1116805" indent="0">
              <a:buNone/>
              <a:defRPr sz="700"/>
            </a:lvl4pPr>
            <a:lvl5pPr marL="1489073" indent="0">
              <a:buNone/>
              <a:defRPr sz="700"/>
            </a:lvl5pPr>
            <a:lvl6pPr marL="1861341" indent="0">
              <a:buNone/>
              <a:defRPr sz="700"/>
            </a:lvl6pPr>
            <a:lvl7pPr marL="2233610" indent="0">
              <a:buNone/>
              <a:defRPr sz="700"/>
            </a:lvl7pPr>
            <a:lvl8pPr marL="2605878" indent="0">
              <a:buNone/>
              <a:defRPr sz="700"/>
            </a:lvl8pPr>
            <a:lvl9pPr marL="2978146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AC05B-A576-417F-815F-DE41F7C26A00}" type="datetimeFigureOut">
              <a:rPr lang="de-DE" smtClean="0"/>
              <a:t>02.03.2021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5B1-D607-43F6-AF59-6ADA07458AF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3168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96063" y="3780474"/>
            <a:ext cx="4579620" cy="44630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496063" y="482561"/>
            <a:ext cx="4579620" cy="3240405"/>
          </a:xfrm>
        </p:spPr>
        <p:txBody>
          <a:bodyPr/>
          <a:lstStyle>
            <a:lvl1pPr marL="0" indent="0">
              <a:buNone/>
              <a:defRPr sz="2600"/>
            </a:lvl1pPr>
            <a:lvl2pPr marL="372269" indent="0">
              <a:buNone/>
              <a:defRPr sz="2300"/>
            </a:lvl2pPr>
            <a:lvl3pPr marL="744536" indent="0">
              <a:buNone/>
              <a:defRPr sz="2000"/>
            </a:lvl3pPr>
            <a:lvl4pPr marL="1116805" indent="0">
              <a:buNone/>
              <a:defRPr sz="1600"/>
            </a:lvl4pPr>
            <a:lvl5pPr marL="1489073" indent="0">
              <a:buNone/>
              <a:defRPr sz="1600"/>
            </a:lvl5pPr>
            <a:lvl6pPr marL="1861341" indent="0">
              <a:buNone/>
              <a:defRPr sz="1600"/>
            </a:lvl6pPr>
            <a:lvl7pPr marL="2233610" indent="0">
              <a:buNone/>
              <a:defRPr sz="1600"/>
            </a:lvl7pPr>
            <a:lvl8pPr marL="2605878" indent="0">
              <a:buNone/>
              <a:defRPr sz="1600"/>
            </a:lvl8pPr>
            <a:lvl9pPr marL="2978146" indent="0">
              <a:buNone/>
              <a:defRPr sz="16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496063" y="4226780"/>
            <a:ext cx="4579620" cy="633829"/>
          </a:xfrm>
        </p:spPr>
        <p:txBody>
          <a:bodyPr/>
          <a:lstStyle>
            <a:lvl1pPr marL="0" indent="0">
              <a:buNone/>
              <a:defRPr sz="1200"/>
            </a:lvl1pPr>
            <a:lvl2pPr marL="372269" indent="0">
              <a:buNone/>
              <a:defRPr sz="1000"/>
            </a:lvl2pPr>
            <a:lvl3pPr marL="744536" indent="0">
              <a:buNone/>
              <a:defRPr sz="800"/>
            </a:lvl3pPr>
            <a:lvl4pPr marL="1116805" indent="0">
              <a:buNone/>
              <a:defRPr sz="700"/>
            </a:lvl4pPr>
            <a:lvl5pPr marL="1489073" indent="0">
              <a:buNone/>
              <a:defRPr sz="700"/>
            </a:lvl5pPr>
            <a:lvl6pPr marL="1861341" indent="0">
              <a:buNone/>
              <a:defRPr sz="700"/>
            </a:lvl6pPr>
            <a:lvl7pPr marL="2233610" indent="0">
              <a:buNone/>
              <a:defRPr sz="700"/>
            </a:lvl7pPr>
            <a:lvl8pPr marL="2605878" indent="0">
              <a:buNone/>
              <a:defRPr sz="700"/>
            </a:lvl8pPr>
            <a:lvl9pPr marL="2978146" indent="0">
              <a:buNone/>
              <a:defRPr sz="7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AC05B-A576-417F-815F-DE41F7C26A00}" type="datetimeFigureOut">
              <a:rPr lang="de-DE" smtClean="0"/>
              <a:t>02.03.2021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4965B1-D607-43F6-AF59-6ADA07458AF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283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81636" y="216277"/>
            <a:ext cx="6869430" cy="900114"/>
          </a:xfrm>
          <a:prstGeom prst="rect">
            <a:avLst/>
          </a:prstGeom>
        </p:spPr>
        <p:txBody>
          <a:bodyPr vert="horz" lIns="74454" tIns="37227" rIns="74454" bIns="37227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636" y="1260159"/>
            <a:ext cx="6869430" cy="3564196"/>
          </a:xfrm>
          <a:prstGeom prst="rect">
            <a:avLst/>
          </a:prstGeom>
        </p:spPr>
        <p:txBody>
          <a:bodyPr vert="horz" lIns="74454" tIns="37227" rIns="74454" bIns="37227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81635" y="5005627"/>
            <a:ext cx="1780964" cy="287536"/>
          </a:xfrm>
          <a:prstGeom prst="rect">
            <a:avLst/>
          </a:prstGeom>
        </p:spPr>
        <p:txBody>
          <a:bodyPr vert="horz" lIns="74454" tIns="37227" rIns="74454" bIns="3722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AC05B-A576-417F-815F-DE41F7C26A00}" type="datetimeFigureOut">
              <a:rPr lang="de-DE" smtClean="0"/>
              <a:t>02.03.2021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07839" y="5005627"/>
            <a:ext cx="2417022" cy="287536"/>
          </a:xfrm>
          <a:prstGeom prst="rect">
            <a:avLst/>
          </a:prstGeom>
        </p:spPr>
        <p:txBody>
          <a:bodyPr vert="horz" lIns="74454" tIns="37227" rIns="74454" bIns="3722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470103" y="5005627"/>
            <a:ext cx="1780964" cy="287536"/>
          </a:xfrm>
          <a:prstGeom prst="rect">
            <a:avLst/>
          </a:prstGeom>
        </p:spPr>
        <p:txBody>
          <a:bodyPr vert="horz" lIns="74454" tIns="37227" rIns="74454" bIns="3722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4965B1-D607-43F6-AF59-6ADA07458AF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6455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44536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9201" indent="-279201" algn="l" defTabSz="744536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04936" indent="-232667" algn="l" defTabSz="744536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30670" indent="-186134" algn="l" defTabSz="74453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02939" indent="-186134" algn="l" defTabSz="744536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75208" indent="-186134" algn="l" defTabSz="744536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7475" indent="-186134" algn="l" defTabSz="74453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19744" indent="-186134" algn="l" defTabSz="74453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92012" indent="-186134" algn="l" defTabSz="74453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64281" indent="-186134" algn="l" defTabSz="744536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4453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2269" algn="l" defTabSz="74453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44536" algn="l" defTabSz="74453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16805" algn="l" defTabSz="74453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3" algn="l" defTabSz="74453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61341" algn="l" defTabSz="74453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33610" algn="l" defTabSz="74453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05878" algn="l" defTabSz="74453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78146" algn="l" defTabSz="74453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ndergesundheit-trier.d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1171656" y="2344550"/>
            <a:ext cx="3486188" cy="306014"/>
          </a:xfrm>
          <a:prstGeom prst="rect">
            <a:avLst/>
          </a:prstGeom>
        </p:spPr>
        <p:txBody>
          <a:bodyPr wrap="square" lIns="74454" tIns="37227" rIns="74454" bIns="37227">
            <a:spAutoFit/>
          </a:bodyPr>
          <a:lstStyle/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4" name="Abgerundetes Rechteck 3"/>
          <p:cNvSpPr/>
          <p:nvPr/>
        </p:nvSpPr>
        <p:spPr>
          <a:xfrm>
            <a:off x="359966" y="239114"/>
            <a:ext cx="4688321" cy="448906"/>
          </a:xfrm>
          <a:prstGeom prst="roundRect">
            <a:avLst/>
          </a:prstGeom>
          <a:solidFill>
            <a:srgbClr val="9FBD58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175875" tIns="37227" rIns="0" bIns="37227" rtlCol="0" anchor="ctr"/>
          <a:lstStyle/>
          <a:p>
            <a:pPr algn="ctr"/>
            <a:r>
              <a:rPr lang="de-DE" sz="2600" dirty="0">
                <a:solidFill>
                  <a:prstClr val="black"/>
                </a:solidFill>
              </a:rPr>
              <a:t>Wichtige Telefonnummern</a:t>
            </a:r>
          </a:p>
        </p:txBody>
      </p:sp>
      <p:sp>
        <p:nvSpPr>
          <p:cNvPr id="26" name="Abgerundetes Rechteck 1">
            <a:extLst>
              <a:ext uri="{FF2B5EF4-FFF2-40B4-BE49-F238E27FC236}">
                <a16:creationId xmlns:a16="http://schemas.microsoft.com/office/drawing/2014/main" xmlns="" id="{DA1BDAFB-56AE-40A0-A604-F95F9FA86971}"/>
              </a:ext>
            </a:extLst>
          </p:cNvPr>
          <p:cNvSpPr/>
          <p:nvPr/>
        </p:nvSpPr>
        <p:spPr>
          <a:xfrm>
            <a:off x="359967" y="1055856"/>
            <a:ext cx="2621290" cy="463424"/>
          </a:xfrm>
          <a:prstGeom prst="roundRect">
            <a:avLst/>
          </a:prstGeom>
          <a:solidFill>
            <a:srgbClr val="9FBD58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71985" tIns="37227" rIns="35993" bIns="37227" rtlCol="0" anchor="ctr"/>
          <a:lstStyle/>
          <a:p>
            <a:pPr algn="ctr"/>
            <a:r>
              <a:rPr lang="de-DE" sz="2000" b="1" dirty="0">
                <a:solidFill>
                  <a:prstClr val="black"/>
                </a:solidFill>
              </a:rPr>
              <a:t>Feuerwehr und Notarzt</a:t>
            </a:r>
          </a:p>
        </p:txBody>
      </p:sp>
      <p:sp>
        <p:nvSpPr>
          <p:cNvPr id="7" name="Abgerundetes Rechteck 6"/>
          <p:cNvSpPr/>
          <p:nvPr/>
        </p:nvSpPr>
        <p:spPr>
          <a:xfrm>
            <a:off x="3160051" y="1073307"/>
            <a:ext cx="606641" cy="42796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87937" tIns="37227" rIns="0" bIns="37227" rtlCol="0" anchor="ctr"/>
          <a:lstStyle/>
          <a:p>
            <a:r>
              <a:rPr lang="de-DE" sz="2000" dirty="0">
                <a:solidFill>
                  <a:prstClr val="black"/>
                </a:solidFill>
              </a:rPr>
              <a:t>112</a:t>
            </a:r>
          </a:p>
        </p:txBody>
      </p:sp>
      <p:sp>
        <p:nvSpPr>
          <p:cNvPr id="27" name="Abgerundetes Rechteck 6">
            <a:extLst>
              <a:ext uri="{FF2B5EF4-FFF2-40B4-BE49-F238E27FC236}">
                <a16:creationId xmlns:a16="http://schemas.microsoft.com/office/drawing/2014/main" xmlns="" id="{F5EDA340-3653-48DA-8D8D-FB483283347E}"/>
              </a:ext>
            </a:extLst>
          </p:cNvPr>
          <p:cNvSpPr/>
          <p:nvPr/>
        </p:nvSpPr>
        <p:spPr>
          <a:xfrm>
            <a:off x="2644019" y="2323722"/>
            <a:ext cx="1826607" cy="42796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87937" tIns="37227" rIns="0" bIns="37227" rtlCol="0" anchor="ctr"/>
          <a:lstStyle/>
          <a:p>
            <a:r>
              <a:rPr lang="de-DE" sz="2000" dirty="0">
                <a:solidFill>
                  <a:prstClr val="black"/>
                </a:solidFill>
              </a:rPr>
              <a:t>06131 – 19 240</a:t>
            </a:r>
          </a:p>
        </p:txBody>
      </p:sp>
      <p:sp>
        <p:nvSpPr>
          <p:cNvPr id="2" name="Abgerundetes Rechteck 1">
            <a:extLst>
              <a:ext uri="{FF2B5EF4-FFF2-40B4-BE49-F238E27FC236}">
                <a16:creationId xmlns:a16="http://schemas.microsoft.com/office/drawing/2014/main" xmlns="" id="{1F8E76F6-135B-454B-89F4-2F65C3D12829}"/>
              </a:ext>
            </a:extLst>
          </p:cNvPr>
          <p:cNvSpPr/>
          <p:nvPr/>
        </p:nvSpPr>
        <p:spPr>
          <a:xfrm>
            <a:off x="359967" y="1692020"/>
            <a:ext cx="4688320" cy="463424"/>
          </a:xfrm>
          <a:prstGeom prst="roundRect">
            <a:avLst/>
          </a:prstGeom>
          <a:solidFill>
            <a:srgbClr val="9FBD58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71985" tIns="37227" rIns="35993" bIns="37227" rtlCol="0" anchor="ctr"/>
          <a:lstStyle/>
          <a:p>
            <a:r>
              <a:rPr lang="de-DE" sz="2000" b="1" dirty="0">
                <a:solidFill>
                  <a:prstClr val="black"/>
                </a:solidFill>
              </a:rPr>
              <a:t>SOS Kind (kinderärztlicher Notdienst) Trier</a:t>
            </a:r>
          </a:p>
        </p:txBody>
      </p:sp>
      <p:sp>
        <p:nvSpPr>
          <p:cNvPr id="5" name="Abgerundetes Rechteck 6">
            <a:extLst>
              <a:ext uri="{FF2B5EF4-FFF2-40B4-BE49-F238E27FC236}">
                <a16:creationId xmlns:a16="http://schemas.microsoft.com/office/drawing/2014/main" xmlns="" id="{529B0712-38F4-4CEC-A510-67D52EA30420}"/>
              </a:ext>
            </a:extLst>
          </p:cNvPr>
          <p:cNvSpPr/>
          <p:nvPr/>
        </p:nvSpPr>
        <p:spPr>
          <a:xfrm>
            <a:off x="5152988" y="1709751"/>
            <a:ext cx="2065039" cy="42796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87937" tIns="37227" rIns="0" bIns="37227" rtlCol="0" anchor="ctr"/>
          <a:lstStyle/>
          <a:p>
            <a:r>
              <a:rPr lang="de-DE" sz="2000" dirty="0">
                <a:solidFill>
                  <a:prstClr val="black"/>
                </a:solidFill>
              </a:rPr>
              <a:t>01805 – 767 54 63</a:t>
            </a:r>
          </a:p>
        </p:txBody>
      </p:sp>
      <p:sp>
        <p:nvSpPr>
          <p:cNvPr id="6" name="Abgerundetes Rechteck 1">
            <a:extLst>
              <a:ext uri="{FF2B5EF4-FFF2-40B4-BE49-F238E27FC236}">
                <a16:creationId xmlns:a16="http://schemas.microsoft.com/office/drawing/2014/main" xmlns="" id="{7EF9591F-3F14-4EE9-9AE7-D7EE5BAF2A1D}"/>
              </a:ext>
            </a:extLst>
          </p:cNvPr>
          <p:cNvSpPr/>
          <p:nvPr/>
        </p:nvSpPr>
        <p:spPr>
          <a:xfrm>
            <a:off x="359966" y="2299092"/>
            <a:ext cx="2177542" cy="463424"/>
          </a:xfrm>
          <a:prstGeom prst="roundRect">
            <a:avLst/>
          </a:prstGeom>
          <a:solidFill>
            <a:srgbClr val="9FBD58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71985" tIns="37227" rIns="35993" bIns="37227" rtlCol="0" anchor="ctr"/>
          <a:lstStyle/>
          <a:p>
            <a:r>
              <a:rPr lang="de-DE" sz="2000" b="1" dirty="0">
                <a:solidFill>
                  <a:prstClr val="black"/>
                </a:solidFill>
              </a:rPr>
              <a:t>Giftzentrale Mainz</a:t>
            </a:r>
          </a:p>
        </p:txBody>
      </p:sp>
      <p:sp>
        <p:nvSpPr>
          <p:cNvPr id="28" name="Abgerundetes Rechteck 6">
            <a:extLst>
              <a:ext uri="{FF2B5EF4-FFF2-40B4-BE49-F238E27FC236}">
                <a16:creationId xmlns:a16="http://schemas.microsoft.com/office/drawing/2014/main" xmlns="" id="{1E9D0A64-DD58-4105-9161-4B57D62A0AC0}"/>
              </a:ext>
            </a:extLst>
          </p:cNvPr>
          <p:cNvSpPr/>
          <p:nvPr/>
        </p:nvSpPr>
        <p:spPr>
          <a:xfrm>
            <a:off x="3247095" y="4079014"/>
            <a:ext cx="2163840" cy="41979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107979" tIns="45711" rIns="0" bIns="45711" rtlCol="0" anchor="ctr"/>
          <a:lstStyle/>
          <a:p>
            <a:pPr algn="just"/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Abgerundetes Rechteck 6">
            <a:extLst>
              <a:ext uri="{FF2B5EF4-FFF2-40B4-BE49-F238E27FC236}">
                <a16:creationId xmlns:a16="http://schemas.microsoft.com/office/drawing/2014/main" xmlns="" id="{65148309-DDF1-4152-A2F1-56B9E966F111}"/>
              </a:ext>
            </a:extLst>
          </p:cNvPr>
          <p:cNvSpPr/>
          <p:nvPr/>
        </p:nvSpPr>
        <p:spPr>
          <a:xfrm>
            <a:off x="3251210" y="3561948"/>
            <a:ext cx="2163840" cy="41979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107979" tIns="45711" rIns="0" bIns="45711" rtlCol="0" anchor="ctr"/>
          <a:lstStyle/>
          <a:p>
            <a:pPr algn="just"/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0" name="Abgerundetes Rechteck 1">
            <a:extLst>
              <a:ext uri="{FF2B5EF4-FFF2-40B4-BE49-F238E27FC236}">
                <a16:creationId xmlns:a16="http://schemas.microsoft.com/office/drawing/2014/main" xmlns="" id="{A0D3B4A0-008D-48D9-8B10-1008085083F0}"/>
              </a:ext>
            </a:extLst>
          </p:cNvPr>
          <p:cNvSpPr/>
          <p:nvPr/>
        </p:nvSpPr>
        <p:spPr>
          <a:xfrm>
            <a:off x="359966" y="3553777"/>
            <a:ext cx="2706736" cy="427962"/>
          </a:xfrm>
          <a:prstGeom prst="roundRect">
            <a:avLst/>
          </a:prstGeom>
          <a:solidFill>
            <a:srgbClr val="9FBD58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71985" tIns="37227" rIns="35993" bIns="37227" rtlCol="0" anchor="ctr"/>
          <a:lstStyle/>
          <a:p>
            <a:r>
              <a:rPr lang="de-DE" sz="2000" b="1" dirty="0">
                <a:solidFill>
                  <a:prstClr val="black"/>
                </a:solidFill>
              </a:rPr>
              <a:t>Kinderarzt/Kinderärztin</a:t>
            </a:r>
          </a:p>
        </p:txBody>
      </p:sp>
      <p:sp>
        <p:nvSpPr>
          <p:cNvPr id="11" name="Abgerundetes Rechteck 1">
            <a:extLst>
              <a:ext uri="{FF2B5EF4-FFF2-40B4-BE49-F238E27FC236}">
                <a16:creationId xmlns:a16="http://schemas.microsoft.com/office/drawing/2014/main" xmlns="" id="{DBAFCD51-B695-479B-93AF-EF21194A7B33}"/>
              </a:ext>
            </a:extLst>
          </p:cNvPr>
          <p:cNvSpPr/>
          <p:nvPr/>
        </p:nvSpPr>
        <p:spPr>
          <a:xfrm>
            <a:off x="359966" y="4061281"/>
            <a:ext cx="2706736" cy="419790"/>
          </a:xfrm>
          <a:prstGeom prst="roundRect">
            <a:avLst/>
          </a:prstGeom>
          <a:solidFill>
            <a:srgbClr val="9FBD58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71985" tIns="37227" rIns="35993" bIns="37227" rtlCol="0" anchor="ctr"/>
          <a:lstStyle/>
          <a:p>
            <a:r>
              <a:rPr lang="de-DE" sz="2000" b="1" dirty="0">
                <a:solidFill>
                  <a:prstClr val="black"/>
                </a:solidFill>
              </a:rPr>
              <a:t>Krankenhaus</a:t>
            </a:r>
          </a:p>
        </p:txBody>
      </p:sp>
      <p:sp>
        <p:nvSpPr>
          <p:cNvPr id="13" name="Abgerundetes Rechteck 1">
            <a:extLst>
              <a:ext uri="{FF2B5EF4-FFF2-40B4-BE49-F238E27FC236}">
                <a16:creationId xmlns:a16="http://schemas.microsoft.com/office/drawing/2014/main" xmlns="" id="{9EF065D7-9F5F-4297-8074-C20508358FD6}"/>
              </a:ext>
            </a:extLst>
          </p:cNvPr>
          <p:cNvSpPr/>
          <p:nvPr/>
        </p:nvSpPr>
        <p:spPr>
          <a:xfrm>
            <a:off x="359966" y="4582661"/>
            <a:ext cx="2706736" cy="419790"/>
          </a:xfrm>
          <a:prstGeom prst="roundRect">
            <a:avLst/>
          </a:prstGeom>
          <a:solidFill>
            <a:srgbClr val="9FBD58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71985" tIns="37227" rIns="35993" bIns="37227" rtlCol="0" anchor="ctr"/>
          <a:lstStyle/>
          <a:p>
            <a:pPr algn="ctr"/>
            <a:r>
              <a:rPr lang="de-DE" sz="2000" b="1" dirty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33" name="Abgerundetes Rechteck 6">
            <a:extLst>
              <a:ext uri="{FF2B5EF4-FFF2-40B4-BE49-F238E27FC236}">
                <a16:creationId xmlns:a16="http://schemas.microsoft.com/office/drawing/2014/main" xmlns="" id="{C7404B03-D4BB-4844-9AED-BEB03B92550E}"/>
              </a:ext>
            </a:extLst>
          </p:cNvPr>
          <p:cNvSpPr/>
          <p:nvPr/>
        </p:nvSpPr>
        <p:spPr>
          <a:xfrm>
            <a:off x="3248149" y="4605507"/>
            <a:ext cx="2163840" cy="41979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107979" tIns="45711" rIns="0" bIns="45711" rtlCol="0" anchor="ctr"/>
          <a:lstStyle/>
          <a:p>
            <a:pPr algn="just"/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xmlns="" id="{C6F0FF58-D619-4791-83E6-624208AF3ADD}"/>
              </a:ext>
            </a:extLst>
          </p:cNvPr>
          <p:cNvSpPr/>
          <p:nvPr/>
        </p:nvSpPr>
        <p:spPr>
          <a:xfrm>
            <a:off x="309730" y="5101554"/>
            <a:ext cx="7228242" cy="1572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454" tIns="37227" rIns="74454" bIns="37227" rtlCol="0" anchor="ctr"/>
          <a:lstStyle/>
          <a:p>
            <a:r>
              <a:rPr lang="de-DE" sz="800" dirty="0">
                <a:solidFill>
                  <a:prstClr val="black"/>
                </a:solidFill>
              </a:rPr>
              <a:t>Quelle: In Anlehnung an KEB Seminar „Richtig reagieren bei Kindernotfällen“ Mechthild Hoehl, </a:t>
            </a:r>
            <a:r>
              <a:rPr lang="de-DE" sz="800" dirty="0">
                <a:solidFill>
                  <a:prstClr val="black"/>
                </a:solidFill>
                <a:hlinkClick r:id="rId3"/>
              </a:rPr>
              <a:t>www.kindergesundheit-trier.de</a:t>
            </a:r>
            <a:r>
              <a:rPr lang="de-DE" sz="800" dirty="0">
                <a:solidFill>
                  <a:prstClr val="black"/>
                </a:solidFill>
              </a:rPr>
              <a:t> Bildquelle</a:t>
            </a:r>
            <a:r>
              <a:rPr lang="de-DE" sz="800" dirty="0">
                <a:solidFill>
                  <a:prstClr val="black"/>
                </a:solidFill>
              </a:rPr>
              <a:t>: www.pixabay.com   </a:t>
            </a:r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xmlns="" id="{706706E5-4EFD-4776-850A-ACD60AA35729}"/>
              </a:ext>
            </a:extLst>
          </p:cNvPr>
          <p:cNvGrpSpPr/>
          <p:nvPr/>
        </p:nvGrpSpPr>
        <p:grpSpPr>
          <a:xfrm>
            <a:off x="4953726" y="505382"/>
            <a:ext cx="1720391" cy="1123460"/>
            <a:chOff x="6804248" y="1039716"/>
            <a:chExt cx="2476310" cy="1719421"/>
          </a:xfrm>
        </p:grpSpPr>
        <p:pic>
          <p:nvPicPr>
            <p:cNvPr id="43" name="Grafik 42" descr="Erste Hilfe, Medizinische, Hilfe, Erste, Notfall">
              <a:extLst>
                <a:ext uri="{FF2B5EF4-FFF2-40B4-BE49-F238E27FC236}">
                  <a16:creationId xmlns:a16="http://schemas.microsoft.com/office/drawing/2014/main" xmlns="" id="{02132BD3-28EC-4B2E-87EF-5B7C06FFD7B9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1039716"/>
              <a:ext cx="1403648" cy="1426616"/>
            </a:xfrm>
            <a:prstGeom prst="snip2DiagRect">
              <a:avLst>
                <a:gd name="adj1" fmla="val 0"/>
                <a:gd name="adj2" fmla="val 16667"/>
              </a:avLst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44" name="Grafik 43" descr="Pinboard, Pins, Pinwand, Pinnwand, Pinwandnadel, Rahmen">
              <a:extLst>
                <a:ext uri="{FF2B5EF4-FFF2-40B4-BE49-F238E27FC236}">
                  <a16:creationId xmlns:a16="http://schemas.microsoft.com/office/drawing/2014/main" xmlns="" id="{D48F2045-BA08-46AA-B233-12B8E01FD52C}"/>
                </a:ext>
              </a:extLst>
            </p:cNvPr>
            <p:cNvPicPr/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196" r="7345" b="84115"/>
            <a:stretch/>
          </p:blipFill>
          <p:spPr bwMode="auto">
            <a:xfrm flipH="1">
              <a:off x="7683387" y="1077476"/>
              <a:ext cx="1597171" cy="1681661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3" name="Abgerundetes Rechteck 1">
            <a:extLst>
              <a:ext uri="{FF2B5EF4-FFF2-40B4-BE49-F238E27FC236}">
                <a16:creationId xmlns:a16="http://schemas.microsoft.com/office/drawing/2014/main" xmlns="" id="{9E7FAA78-AF16-4A65-A6CF-FA275F8266D2}"/>
              </a:ext>
            </a:extLst>
          </p:cNvPr>
          <p:cNvSpPr/>
          <p:nvPr/>
        </p:nvSpPr>
        <p:spPr>
          <a:xfrm>
            <a:off x="4860727" y="2303395"/>
            <a:ext cx="855551" cy="463422"/>
          </a:xfrm>
          <a:prstGeom prst="roundRect">
            <a:avLst/>
          </a:prstGeom>
          <a:solidFill>
            <a:srgbClr val="9FBD58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71985" tIns="37227" rIns="35993" bIns="37227" rtlCol="0" anchor="ctr"/>
          <a:lstStyle/>
          <a:p>
            <a:pPr algn="ctr"/>
            <a:r>
              <a:rPr lang="de-DE" sz="2000" b="1" dirty="0">
                <a:solidFill>
                  <a:prstClr val="black"/>
                </a:solidFill>
              </a:rPr>
              <a:t>Berlin</a:t>
            </a:r>
          </a:p>
        </p:txBody>
      </p:sp>
      <p:sp>
        <p:nvSpPr>
          <p:cNvPr id="14" name="Abgerundetes Rechteck 6">
            <a:extLst>
              <a:ext uri="{FF2B5EF4-FFF2-40B4-BE49-F238E27FC236}">
                <a16:creationId xmlns:a16="http://schemas.microsoft.com/office/drawing/2014/main" xmlns="" id="{F4A1DD6C-5D7F-4461-9475-22322CA6ADD7}"/>
              </a:ext>
            </a:extLst>
          </p:cNvPr>
          <p:cNvSpPr/>
          <p:nvPr/>
        </p:nvSpPr>
        <p:spPr>
          <a:xfrm>
            <a:off x="5813922" y="2328022"/>
            <a:ext cx="1548723" cy="427959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87937" tIns="37227" rIns="0" bIns="37227" rtlCol="0" anchor="ctr"/>
          <a:lstStyle/>
          <a:p>
            <a:r>
              <a:rPr lang="de-DE" sz="2000" dirty="0">
                <a:solidFill>
                  <a:prstClr val="black"/>
                </a:solidFill>
              </a:rPr>
              <a:t>030 – 19 240</a:t>
            </a:r>
          </a:p>
        </p:txBody>
      </p:sp>
      <p:sp>
        <p:nvSpPr>
          <p:cNvPr id="15" name="Abgerundetes Rechteck 1">
            <a:extLst>
              <a:ext uri="{FF2B5EF4-FFF2-40B4-BE49-F238E27FC236}">
                <a16:creationId xmlns:a16="http://schemas.microsoft.com/office/drawing/2014/main" xmlns="" id="{7CD39456-6F64-443A-909C-A3CA98671D02}"/>
              </a:ext>
            </a:extLst>
          </p:cNvPr>
          <p:cNvSpPr/>
          <p:nvPr/>
        </p:nvSpPr>
        <p:spPr>
          <a:xfrm>
            <a:off x="359966" y="3003383"/>
            <a:ext cx="2706736" cy="427962"/>
          </a:xfrm>
          <a:prstGeom prst="roundRect">
            <a:avLst/>
          </a:prstGeom>
          <a:solidFill>
            <a:srgbClr val="9FBD58"/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71985" tIns="37227" rIns="35993" bIns="37227" rtlCol="0" anchor="ctr"/>
          <a:lstStyle/>
          <a:p>
            <a:r>
              <a:rPr lang="de-DE" sz="2000" b="1" dirty="0">
                <a:solidFill>
                  <a:prstClr val="black"/>
                </a:solidFill>
              </a:rPr>
              <a:t>Ärztlicher Notdienst</a:t>
            </a:r>
          </a:p>
        </p:txBody>
      </p:sp>
      <p:sp>
        <p:nvSpPr>
          <p:cNvPr id="17" name="Abgerundetes Rechteck 6">
            <a:extLst>
              <a:ext uri="{FF2B5EF4-FFF2-40B4-BE49-F238E27FC236}">
                <a16:creationId xmlns:a16="http://schemas.microsoft.com/office/drawing/2014/main" xmlns="" id="{11CF74F7-202A-4AC1-A1B0-99F8E1AFAE2F}"/>
              </a:ext>
            </a:extLst>
          </p:cNvPr>
          <p:cNvSpPr/>
          <p:nvPr/>
        </p:nvSpPr>
        <p:spPr>
          <a:xfrm>
            <a:off x="3240286" y="3000187"/>
            <a:ext cx="1220771" cy="42796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87937" tIns="37227" rIns="0" bIns="37227" rtlCol="0" anchor="ctr"/>
          <a:lstStyle/>
          <a:p>
            <a:r>
              <a:rPr lang="de-DE" sz="2000" dirty="0">
                <a:solidFill>
                  <a:prstClr val="black"/>
                </a:solidFill>
              </a:rPr>
              <a:t>116 117</a:t>
            </a:r>
          </a:p>
        </p:txBody>
      </p:sp>
      <p:sp>
        <p:nvSpPr>
          <p:cNvPr id="18" name="Abgerundetes Rechteck 6">
            <a:extLst>
              <a:ext uri="{FF2B5EF4-FFF2-40B4-BE49-F238E27FC236}">
                <a16:creationId xmlns:a16="http://schemas.microsoft.com/office/drawing/2014/main" xmlns="" id="{521DE119-CE1F-4543-AD9A-DB2813536BB2}"/>
              </a:ext>
            </a:extLst>
          </p:cNvPr>
          <p:cNvSpPr/>
          <p:nvPr/>
        </p:nvSpPr>
        <p:spPr>
          <a:xfrm>
            <a:off x="4860727" y="2996102"/>
            <a:ext cx="2501918" cy="42796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87937" tIns="37227" rIns="0" bIns="37227" rtlCol="0" anchor="ctr"/>
          <a:lstStyle/>
          <a:p>
            <a:r>
              <a:rPr lang="de-DE" sz="1200" dirty="0">
                <a:solidFill>
                  <a:prstClr val="black"/>
                </a:solidFill>
              </a:rPr>
              <a:t>Zuständig am Wochenende, Mittwoch nachmittags oder an Feiertagen</a:t>
            </a:r>
          </a:p>
        </p:txBody>
      </p:sp>
      <p:pic>
        <p:nvPicPr>
          <p:cNvPr id="31" name="Grafik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742" y="252065"/>
            <a:ext cx="720000" cy="720000"/>
          </a:xfrm>
          <a:prstGeom prst="rect">
            <a:avLst/>
          </a:prstGeom>
        </p:spPr>
      </p:pic>
      <p:sp>
        <p:nvSpPr>
          <p:cNvPr id="32" name="Denkblase: wolkenförmig 18">
            <a:extLst>
              <a:ext uri="{FF2B5EF4-FFF2-40B4-BE49-F238E27FC236}">
                <a16:creationId xmlns:a16="http://schemas.microsoft.com/office/drawing/2014/main" xmlns="" id="{208B3073-CCF3-4084-9A6B-0F433D4E9948}"/>
              </a:ext>
            </a:extLst>
          </p:cNvPr>
          <p:cNvSpPr/>
          <p:nvPr/>
        </p:nvSpPr>
        <p:spPr>
          <a:xfrm>
            <a:off x="5952062" y="3701169"/>
            <a:ext cx="1075456" cy="713314"/>
          </a:xfrm>
          <a:prstGeom prst="cloudCallout">
            <a:avLst>
              <a:gd name="adj1" fmla="val -54016"/>
              <a:gd name="adj2" fmla="val 93577"/>
            </a:avLst>
          </a:prstGeom>
          <a:solidFill>
            <a:srgbClr val="9FBD5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4454" tIns="37227" rIns="74454" bIns="37227" rtlCol="0" anchor="ctr"/>
          <a:lstStyle/>
          <a:p>
            <a:pPr algn="ctr"/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19144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Office PowerPoint</Application>
  <PresentationFormat>Benutzerdefiniert</PresentationFormat>
  <Paragraphs>17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Stadtverwaltung Trier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Cremer-Freis, Annelie</dc:creator>
  <cp:lastModifiedBy>Cremer-Freis, Annelie</cp:lastModifiedBy>
  <cp:revision>1</cp:revision>
  <dcterms:created xsi:type="dcterms:W3CDTF">2021-03-02T06:52:36Z</dcterms:created>
  <dcterms:modified xsi:type="dcterms:W3CDTF">2021-03-02T06:54:17Z</dcterms:modified>
</cp:coreProperties>
</file>